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62" r:id="rId2"/>
    <p:sldId id="317" r:id="rId3"/>
    <p:sldId id="336" r:id="rId4"/>
    <p:sldId id="357" r:id="rId5"/>
    <p:sldId id="360" r:id="rId6"/>
    <p:sldId id="353" r:id="rId7"/>
    <p:sldId id="354" r:id="rId8"/>
    <p:sldId id="337" r:id="rId9"/>
    <p:sldId id="338" r:id="rId10"/>
    <p:sldId id="355" r:id="rId11"/>
    <p:sldId id="339" r:id="rId12"/>
    <p:sldId id="341" r:id="rId13"/>
    <p:sldId id="361" r:id="rId14"/>
    <p:sldId id="340" r:id="rId15"/>
    <p:sldId id="279" r:id="rId16"/>
    <p:sldId id="332" r:id="rId17"/>
    <p:sldId id="319" r:id="rId18"/>
    <p:sldId id="314" r:id="rId19"/>
    <p:sldId id="333" r:id="rId20"/>
    <p:sldId id="334" r:id="rId21"/>
    <p:sldId id="335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31" r:id="rId32"/>
    <p:sldId id="343" r:id="rId33"/>
    <p:sldId id="330" r:id="rId34"/>
    <p:sldId id="342" r:id="rId35"/>
    <p:sldId id="350" r:id="rId36"/>
    <p:sldId id="356" r:id="rId37"/>
    <p:sldId id="346" r:id="rId38"/>
    <p:sldId id="347" r:id="rId39"/>
    <p:sldId id="348" r:id="rId40"/>
    <p:sldId id="349" r:id="rId41"/>
    <p:sldId id="351" r:id="rId42"/>
    <p:sldId id="352" r:id="rId4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96FF-B185-4FDA-90BB-F042F4A3EC56}" type="datetimeFigureOut">
              <a:rPr lang="es-AR" smtClean="0"/>
              <a:t>04/04/2023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70A9-5124-448F-B3C0-F6D15916EC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834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85C0F-EA48-47A2-886D-6B9F312B6E37}" type="datetimeFigureOut">
              <a:rPr lang="es-AR" smtClean="0">
                <a:solidFill>
                  <a:srgbClr val="ECE9C6"/>
                </a:solidFill>
              </a:rPr>
              <a:pPr/>
              <a:t>04/04/2023</a:t>
            </a:fld>
            <a:endParaRPr lang="es-AR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8550D8-DD5B-4750-8C93-5F303B1BC299}" type="slidenum">
              <a:rPr lang="es-AR" smtClean="0">
                <a:solidFill>
                  <a:srgbClr val="ECE9C6"/>
                </a:solidFill>
              </a:rPr>
              <a:pPr/>
              <a:t>‹Nº›</a:t>
            </a:fld>
            <a:endParaRPr lang="es-AR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00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42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9116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4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018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781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7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3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8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04/04/2023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7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3341" y="1700808"/>
            <a:ext cx="6777318" cy="1731982"/>
          </a:xfrm>
        </p:spPr>
        <p:txBody>
          <a:bodyPr/>
          <a:lstStyle/>
          <a:p>
            <a:r>
              <a:rPr lang="es-AR" sz="6600" b="1" i="1" dirty="0" smtClean="0"/>
              <a:t>CONTRATOS</a:t>
            </a:r>
            <a:r>
              <a:rPr lang="es-AR" b="1" dirty="0" smtClean="0"/>
              <a:t> </a:t>
            </a:r>
            <a:endParaRPr lang="es-AR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83272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DERECHO PRIVADO II</a:t>
            </a:r>
          </a:p>
          <a:p>
            <a:r>
              <a:rPr lang="es-AR" sz="3200" dirty="0" smtClean="0"/>
              <a:t>UNSJ </a:t>
            </a:r>
          </a:p>
          <a:p>
            <a:r>
              <a:rPr lang="es-AR" sz="2800" dirty="0" smtClean="0"/>
              <a:t>Prof. María Rosana </a:t>
            </a:r>
            <a:r>
              <a:rPr lang="es-AR" sz="2800" dirty="0" smtClean="0"/>
              <a:t>Toranzo</a:t>
            </a:r>
          </a:p>
          <a:p>
            <a:r>
              <a:rPr lang="es-AR" sz="2800" dirty="0" smtClean="0"/>
              <a:t>www.rosanatoranzo.com</a:t>
            </a:r>
            <a:endParaRPr lang="es-A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2668579" cy="15121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27" y="376672"/>
            <a:ext cx="2452555" cy="15567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76673"/>
            <a:ext cx="2304256" cy="15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877815"/>
          </a:xfrm>
        </p:spPr>
        <p:txBody>
          <a:bodyPr>
            <a:noAutofit/>
          </a:bodyPr>
          <a:lstStyle/>
          <a:p>
            <a:r>
              <a:rPr lang="es-AR" sz="2800" dirty="0" smtClean="0"/>
              <a:t>Hombres, libres, justos e iguales.</a:t>
            </a:r>
          </a:p>
          <a:p>
            <a:r>
              <a:rPr lang="es-AR" sz="2800" dirty="0" smtClean="0"/>
              <a:t>La idea es la NO intervención del Estado.</a:t>
            </a:r>
          </a:p>
          <a:p>
            <a:r>
              <a:rPr lang="es-AR" sz="2800" dirty="0" smtClean="0"/>
              <a:t>Los contratos valían por lo que las partes QUERIAN</a:t>
            </a:r>
          </a:p>
          <a:p>
            <a:r>
              <a:rPr lang="es-AR" sz="2800" dirty="0" smtClean="0"/>
              <a:t>Trascendió el derecho privado al Publico.</a:t>
            </a:r>
          </a:p>
          <a:p>
            <a:r>
              <a:rPr lang="es-AR" sz="2800" dirty="0" smtClean="0"/>
              <a:t>Las convenciones legalmente formadas ´son para las partes como la ley misma.</a:t>
            </a:r>
          </a:p>
          <a:p>
            <a:r>
              <a:rPr lang="es-AR" sz="2800" dirty="0" smtClean="0"/>
              <a:t>El objeto de los contratos no podía estar prohibido, no ser contrario a la moral ni a las buenas costumbres,  no perjudicar a terceros , ni oponerse a la libertad.</a:t>
            </a:r>
            <a:endParaRPr lang="es-A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252536" y="216078"/>
            <a:ext cx="5436096" cy="1488860"/>
          </a:xfrm>
        </p:spPr>
        <p:txBody>
          <a:bodyPr/>
          <a:lstStyle/>
          <a:p>
            <a:r>
              <a:rPr lang="es-AR" sz="6000" b="1" dirty="0" smtClean="0"/>
              <a:t>Revolución Francesa</a:t>
            </a:r>
            <a:endParaRPr lang="es-AR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1948"/>
            <a:ext cx="3384376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299934"/>
          </a:xfrm>
        </p:spPr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CRISIS DEL CONTRATO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767862"/>
            <a:ext cx="8352928" cy="2685474"/>
          </a:xfrm>
        </p:spPr>
        <p:txBody>
          <a:bodyPr>
            <a:normAutofit fontScale="92500" lnSpcReduction="10000"/>
          </a:bodyPr>
          <a:lstStyle/>
          <a:p>
            <a:r>
              <a:rPr lang="es-AR" sz="3000" b="1" u="sng" dirty="0" smtClean="0">
                <a:solidFill>
                  <a:srgbClr val="FFFF00"/>
                </a:solidFill>
              </a:rPr>
              <a:t>Dirigismo contractual- </a:t>
            </a:r>
            <a:r>
              <a:rPr lang="es-AR" dirty="0" smtClean="0"/>
              <a:t>no se puede dejar el contrato al libre juego de la voluntad</a:t>
            </a:r>
          </a:p>
          <a:p>
            <a:r>
              <a:rPr lang="es-AR" dirty="0" smtClean="0"/>
              <a:t>Nuevas formas contractuales;  discusión de clausulas</a:t>
            </a:r>
          </a:p>
          <a:p>
            <a:r>
              <a:rPr lang="es-AR" u="sng" dirty="0" smtClean="0"/>
              <a:t>Contrato de Adhesión: Se consiente o rechaza.</a:t>
            </a:r>
          </a:p>
          <a:p>
            <a:r>
              <a:rPr lang="es-AR" u="sng" dirty="0" smtClean="0"/>
              <a:t>Contratos Colectivos</a:t>
            </a:r>
          </a:p>
          <a:p>
            <a:r>
              <a:rPr lang="es-AR" dirty="0" smtClean="0"/>
              <a:t>El </a:t>
            </a:r>
            <a:r>
              <a:rPr lang="es-AR" dirty="0" err="1" smtClean="0"/>
              <a:t>Autocontrato</a:t>
            </a:r>
            <a:r>
              <a:rPr lang="es-AR" dirty="0" smtClean="0"/>
              <a:t> o contrato consigo mismo</a:t>
            </a:r>
          </a:p>
          <a:p>
            <a:r>
              <a:rPr lang="es-AR" dirty="0" smtClean="0"/>
              <a:t>Contratos forzosos</a:t>
            </a:r>
          </a:p>
          <a:p>
            <a:endParaRPr lang="es-AR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2483768" y="175366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INTERES  PUBLICO </a:t>
            </a:r>
            <a:endParaRPr lang="es-AR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89896" y="2506181"/>
            <a:ext cx="73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FFFF00"/>
                </a:solidFill>
              </a:rPr>
              <a:t>ANALISIS ECONOMICO DEL DERECHO </a:t>
            </a:r>
            <a:endParaRPr lang="es-A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8630" y="-675456"/>
            <a:ext cx="8568952" cy="1731982"/>
          </a:xfrm>
        </p:spPr>
        <p:txBody>
          <a:bodyPr/>
          <a:lstStyle/>
          <a:p>
            <a:r>
              <a:rPr lang="es-AR" sz="3600" dirty="0" smtClean="0"/>
              <a:t>INTERVENCION DE LOS JUECES</a:t>
            </a:r>
            <a:endParaRPr lang="es-AR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1309" y="4725144"/>
            <a:ext cx="6400800" cy="1752600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solidFill>
                  <a:srgbClr val="FFFF00"/>
                </a:solidFill>
                <a:effectLst/>
                <a:latin typeface="Gill Sans"/>
              </a:rPr>
              <a:t>TEORIA DE LA LESION</a:t>
            </a:r>
          </a:p>
          <a:p>
            <a:r>
              <a:rPr lang="es-AR" sz="3200" b="1" dirty="0" smtClean="0">
                <a:solidFill>
                  <a:srgbClr val="00B0F0"/>
                </a:solidFill>
                <a:effectLst/>
                <a:latin typeface="Gill Sans"/>
              </a:rPr>
              <a:t>TEORÍA DE LA IMPREVISION.</a:t>
            </a:r>
            <a:endParaRPr lang="es-AR" sz="3200" b="1" dirty="0" smtClean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1412776"/>
            <a:ext cx="3816424" cy="253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99992" y="1412776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CARLOS ROSENKRANTZ (PRESIDENTE)</a:t>
            </a:r>
          </a:p>
          <a:p>
            <a:r>
              <a:rPr lang="es-AR" b="1" dirty="0"/>
              <a:t>ELENA HIGHTON DE NOLASCO (VICEPRESIDENTA)</a:t>
            </a:r>
          </a:p>
          <a:p>
            <a:r>
              <a:rPr lang="es-AR" b="1" dirty="0"/>
              <a:t>JUAN CARLOS MAQUEDA.</a:t>
            </a:r>
          </a:p>
          <a:p>
            <a:r>
              <a:rPr lang="es-AR" b="1" dirty="0"/>
              <a:t>RICARDO LORENZETTI.</a:t>
            </a:r>
          </a:p>
          <a:p>
            <a:r>
              <a:rPr lang="es-AR" b="1" dirty="0"/>
              <a:t>HORACIO ROSATTI.</a:t>
            </a:r>
          </a:p>
        </p:txBody>
      </p:sp>
    </p:spTree>
    <p:extLst>
      <p:ext uri="{BB962C8B-B14F-4D97-AF65-F5344CB8AC3E}">
        <p14:creationId xmlns:p14="http://schemas.microsoft.com/office/powerpoint/2010/main" val="15174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88640"/>
            <a:ext cx="7419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rgbClr val="FF0000"/>
                </a:solidFill>
              </a:rPr>
              <a:t>Corte de justicia de San Juan</a:t>
            </a:r>
            <a:endParaRPr lang="es-AR" sz="40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0" y="1124744"/>
            <a:ext cx="821489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8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0681" y="1518773"/>
            <a:ext cx="8568952" cy="1731982"/>
          </a:xfrm>
        </p:spPr>
        <p:txBody>
          <a:bodyPr/>
          <a:lstStyle/>
          <a:p>
            <a:r>
              <a:rPr lang="es-AR" sz="3600" dirty="0" smtClean="0"/>
              <a:t>LBERTAD EN LA CONTRATACION</a:t>
            </a:r>
            <a:endParaRPr lang="es-AR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136904" cy="2448272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B0F0"/>
                </a:solidFill>
                <a:effectLst/>
                <a:latin typeface="Gill Sans"/>
              </a:rPr>
              <a:t>Las partes </a:t>
            </a:r>
            <a:r>
              <a:rPr lang="es-AR" sz="3600" b="1" dirty="0">
                <a:effectLst/>
                <a:latin typeface="Gill Sans"/>
              </a:rPr>
              <a:t>son libres </a:t>
            </a:r>
            <a:r>
              <a:rPr lang="es-AR" sz="3200" b="1" dirty="0">
                <a:solidFill>
                  <a:srgbClr val="00B0F0"/>
                </a:solidFill>
                <a:effectLst/>
                <a:latin typeface="Gill Sans"/>
              </a:rPr>
              <a:t>para celebrar un contrato y determinar su contenido, dentro de los límites impuestos por la ley, el orden público, la moral y las buenas costumbres</a:t>
            </a:r>
            <a:r>
              <a:rPr lang="es-AR" sz="3200" dirty="0">
                <a:effectLst/>
                <a:latin typeface="Gill Sans"/>
              </a:rPr>
              <a:t>.</a:t>
            </a:r>
            <a:endParaRPr lang="es-AR" sz="32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89" y="35884"/>
            <a:ext cx="4824536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8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35954" y="692695"/>
            <a:ext cx="7754713" cy="1910716"/>
          </a:xfrm>
        </p:spPr>
        <p:txBody>
          <a:bodyPr/>
          <a:lstStyle/>
          <a:p>
            <a:r>
              <a:rPr lang="es-AR" dirty="0">
                <a:solidFill>
                  <a:srgbClr val="000000"/>
                </a:solidFill>
                <a:latin typeface="Gill Sans"/>
              </a:rPr>
              <a:t>ARTICULO 959.- 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3126" y="3789040"/>
            <a:ext cx="7734747" cy="2304256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  <a:latin typeface="Gill Sans"/>
              </a:rPr>
              <a:t>Efecto </a:t>
            </a:r>
            <a:r>
              <a:rPr lang="es-AR" sz="2800" b="1" dirty="0">
                <a:solidFill>
                  <a:srgbClr val="FF0000"/>
                </a:solidFill>
                <a:latin typeface="Gill Sans"/>
              </a:rPr>
              <a:t>vinculante</a:t>
            </a:r>
            <a:r>
              <a:rPr lang="es-AR" sz="2800" dirty="0">
                <a:solidFill>
                  <a:srgbClr val="000000"/>
                </a:solidFill>
                <a:latin typeface="Gill Sans"/>
              </a:rPr>
              <a:t>. Todo contrato válidamente celebrado es </a:t>
            </a:r>
            <a:r>
              <a:rPr lang="es-AR" sz="2800" b="1" dirty="0">
                <a:solidFill>
                  <a:srgbClr val="FF0000"/>
                </a:solidFill>
                <a:latin typeface="Gill Sans"/>
              </a:rPr>
              <a:t>obligatorio para las partes</a:t>
            </a:r>
            <a:r>
              <a:rPr lang="es-AR" sz="2800" dirty="0">
                <a:solidFill>
                  <a:srgbClr val="000000"/>
                </a:solidFill>
                <a:latin typeface="Gill Sans"/>
              </a:rPr>
              <a:t>. Su contenido sólo puede ser modificado o extinguido por acuerdo de partes o en los supuestos en que la ley lo prevé.</a:t>
            </a:r>
            <a:r>
              <a:rPr lang="es-AR" sz="2400" dirty="0"/>
              <a:t/>
            </a:r>
            <a:br>
              <a:rPr lang="es-AR" sz="2400" dirty="0"/>
            </a:br>
            <a:endParaRPr lang="es-AR" sz="2400" dirty="0"/>
          </a:p>
        </p:txBody>
      </p:sp>
      <p:sp>
        <p:nvSpPr>
          <p:cNvPr id="5" name="Rectángulo 4"/>
          <p:cNvSpPr/>
          <p:nvPr/>
        </p:nvSpPr>
        <p:spPr>
          <a:xfrm>
            <a:off x="1331640" y="692695"/>
            <a:ext cx="3419526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s-AR" sz="3200" dirty="0">
                <a:solidFill>
                  <a:srgbClr val="000000"/>
                </a:solidFill>
                <a:latin typeface="Gill Sans"/>
              </a:rPr>
              <a:t>Efecto vinculante.</a:t>
            </a:r>
            <a:endParaRPr lang="es-AR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895"/>
            <a:ext cx="30243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0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692696"/>
            <a:ext cx="7754713" cy="1910716"/>
          </a:xfrm>
        </p:spPr>
        <p:txBody>
          <a:bodyPr/>
          <a:lstStyle/>
          <a:p>
            <a:r>
              <a:rPr lang="es-AR" dirty="0" smtClean="0"/>
              <a:t>BUENA FE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70353" y="3501008"/>
            <a:ext cx="7734747" cy="2974052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rgbClr val="000000"/>
                </a:solidFill>
                <a:latin typeface="Gill Sans"/>
              </a:rPr>
              <a:t>Los contratos deben celebrarse, interpretarse y ejecutarse de </a:t>
            </a:r>
            <a:r>
              <a:rPr lang="es-AR" sz="2800" dirty="0">
                <a:solidFill>
                  <a:srgbClr val="FF0000"/>
                </a:solidFill>
                <a:latin typeface="Gill Sans"/>
              </a:rPr>
              <a:t>buena </a:t>
            </a:r>
            <a:r>
              <a:rPr lang="es-AR" sz="2800" dirty="0" smtClean="0">
                <a:solidFill>
                  <a:srgbClr val="FF0000"/>
                </a:solidFill>
                <a:latin typeface="Gill Sans"/>
              </a:rPr>
              <a:t>fe c</a:t>
            </a:r>
            <a:r>
              <a:rPr lang="es-AR" dirty="0" smtClean="0">
                <a:solidFill>
                  <a:srgbClr val="FF0000"/>
                </a:solidFill>
                <a:latin typeface="Gill Sans"/>
              </a:rPr>
              <a:t>reencia</a:t>
            </a:r>
            <a:r>
              <a:rPr lang="es-AR" dirty="0">
                <a:solidFill>
                  <a:srgbClr val="FF0000"/>
                </a:solidFill>
                <a:latin typeface="Gill Sans"/>
              </a:rPr>
              <a:t>, esperanza, fidelidad, certidumbre, confianza, convicción, </a:t>
            </a:r>
            <a:r>
              <a:rPr lang="es-AR" dirty="0" smtClean="0">
                <a:solidFill>
                  <a:srgbClr val="FF0000"/>
                </a:solidFill>
                <a:latin typeface="Gill Sans"/>
              </a:rPr>
              <a:t>crédito, </a:t>
            </a:r>
            <a:r>
              <a:rPr lang="es-AR" dirty="0">
                <a:solidFill>
                  <a:srgbClr val="FF0000"/>
                </a:solidFill>
                <a:latin typeface="Gill Sans"/>
              </a:rPr>
              <a:t>convencimiento, dogma, credo, ideología, </a:t>
            </a:r>
            <a:r>
              <a:rPr lang="es-AR" dirty="0" smtClean="0">
                <a:solidFill>
                  <a:srgbClr val="FF0000"/>
                </a:solidFill>
                <a:latin typeface="Gill Sans"/>
              </a:rPr>
              <a:t>ideario. Honestidad </a:t>
            </a:r>
          </a:p>
          <a:p>
            <a:r>
              <a:rPr lang="es-AR" dirty="0" smtClean="0">
                <a:solidFill>
                  <a:srgbClr val="000000"/>
                </a:solidFill>
                <a:latin typeface="Gill Sans"/>
              </a:rPr>
              <a:t>Obligan 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no sólo a lo que está formalmente expresado, sino a todas las consecuencias que puedan considerarse comprendidas en ellos, con los alcances en que </a:t>
            </a:r>
            <a:r>
              <a:rPr lang="es-AR" sz="2800" dirty="0">
                <a:solidFill>
                  <a:srgbClr val="FF0000"/>
                </a:solidFill>
                <a:latin typeface="Gill Sans"/>
              </a:rPr>
              <a:t>razonablemente 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se habría obligado un contratante cuidadoso y previsor.</a:t>
            </a:r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476"/>
            <a:ext cx="2615713" cy="204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979712" y="692696"/>
            <a:ext cx="3162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>
                <a:solidFill>
                  <a:srgbClr val="000000"/>
                </a:solidFill>
                <a:latin typeface="Gill Sans"/>
              </a:rPr>
              <a:t>ARTICULO 961.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7609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5008" y="2105472"/>
            <a:ext cx="8928992" cy="4752528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rgbClr val="000000"/>
                </a:solidFill>
                <a:latin typeface="Gill Sans"/>
              </a:rPr>
              <a:t> Los jueces </a:t>
            </a:r>
            <a:r>
              <a:rPr lang="es-AR" sz="3200" b="1" dirty="0">
                <a:solidFill>
                  <a:srgbClr val="7030A0"/>
                </a:solidFill>
                <a:latin typeface="Gill Sans"/>
              </a:rPr>
              <a:t>no tienen facultades 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para </a:t>
            </a:r>
            <a:r>
              <a:rPr lang="es-AR" sz="3200" dirty="0">
                <a:solidFill>
                  <a:srgbClr val="FF0000"/>
                </a:solidFill>
                <a:latin typeface="Gill Sans"/>
              </a:rPr>
              <a:t>modificar las estipulaciones de los contratos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, excepto que sea a pedido de una de las partes cuando lo autoriza la ley, o de oficio cuando se afecta, de modo manifiesto, el orden público.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31982" cy="1054250"/>
          </a:xfrm>
        </p:spPr>
        <p:txBody>
          <a:bodyPr/>
          <a:lstStyle/>
          <a:p>
            <a:r>
              <a:rPr lang="es-AR" sz="4800" b="1" dirty="0">
                <a:solidFill>
                  <a:srgbClr val="000000"/>
                </a:solidFill>
                <a:latin typeface="Gill Sans"/>
              </a:rPr>
              <a:t>Facultades de los jueces.</a:t>
            </a:r>
            <a:endParaRPr lang="es-AR" sz="4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960440" cy="252028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5349" y="836712"/>
            <a:ext cx="6777318" cy="1731982"/>
          </a:xfrm>
        </p:spPr>
        <p:txBody>
          <a:bodyPr/>
          <a:lstStyle/>
          <a:p>
            <a:r>
              <a:rPr lang="es-AR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es-AR" dirty="0">
                <a:solidFill>
                  <a:srgbClr val="000000"/>
                </a:solidFill>
                <a:effectLst/>
                <a:latin typeface="Arial"/>
              </a:rPr>
            </a:br>
            <a:r>
              <a:rPr lang="es-AR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es-AR" dirty="0">
                <a:solidFill>
                  <a:srgbClr val="000000"/>
                </a:solidFill>
                <a:effectLst/>
                <a:latin typeface="Arial"/>
              </a:rPr>
            </a:br>
            <a:r>
              <a:rPr lang="es-AR" sz="6000" b="1" dirty="0">
                <a:effectLst/>
                <a:latin typeface="Gill Sans"/>
              </a:rPr>
              <a:t>Carácter de las </a:t>
            </a:r>
            <a:r>
              <a:rPr lang="es-AR" sz="6000" b="1" dirty="0" smtClean="0">
                <a:effectLst/>
                <a:latin typeface="Gill Sans"/>
              </a:rPr>
              <a:t>Normas </a:t>
            </a:r>
            <a:r>
              <a:rPr lang="es-AR" sz="6000" b="1" dirty="0">
                <a:effectLst/>
                <a:latin typeface="Gill Sans"/>
              </a:rPr>
              <a:t>legales.</a:t>
            </a:r>
            <a:endParaRPr lang="es-AR" sz="6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8784976" cy="2541458"/>
          </a:xfrm>
        </p:spPr>
        <p:txBody>
          <a:bodyPr>
            <a:normAutofit fontScale="62500" lnSpcReduction="20000"/>
          </a:bodyPr>
          <a:lstStyle/>
          <a:p>
            <a:r>
              <a:rPr lang="es-AR" sz="4400" dirty="0"/>
              <a:t> Las normas legales relativas a los contratos son </a:t>
            </a:r>
            <a:r>
              <a:rPr lang="es-AR" sz="4400" b="1" u="sng" dirty="0" smtClean="0"/>
              <a:t>SUPLETORIAS</a:t>
            </a:r>
            <a:r>
              <a:rPr lang="es-AR" sz="4400" dirty="0" smtClean="0"/>
              <a:t> </a:t>
            </a:r>
            <a:r>
              <a:rPr lang="es-AR" sz="4400" dirty="0"/>
              <a:t>de la voluntad de las </a:t>
            </a:r>
            <a:r>
              <a:rPr lang="es-AR" sz="4400" dirty="0" smtClean="0"/>
              <a:t>partes</a:t>
            </a:r>
          </a:p>
          <a:p>
            <a:endParaRPr lang="es-AR" sz="4400" dirty="0" smtClean="0"/>
          </a:p>
          <a:p>
            <a:r>
              <a:rPr lang="es-AR" sz="4400" dirty="0" smtClean="0"/>
              <a:t>a </a:t>
            </a:r>
            <a:r>
              <a:rPr lang="es-AR" sz="4400" dirty="0"/>
              <a:t>menos que de su modo de expresión, de su contenido, o de su contexto, resulte su carácter indisponible.</a:t>
            </a:r>
          </a:p>
        </p:txBody>
      </p:sp>
    </p:spTree>
    <p:extLst>
      <p:ext uri="{BB962C8B-B14F-4D97-AF65-F5344CB8AC3E}">
        <p14:creationId xmlns:p14="http://schemas.microsoft.com/office/powerpoint/2010/main" val="189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5610" y="548680"/>
            <a:ext cx="7754713" cy="1910716"/>
          </a:xfrm>
        </p:spPr>
        <p:txBody>
          <a:bodyPr/>
          <a:lstStyle/>
          <a:p>
            <a:r>
              <a:rPr lang="es-AR" dirty="0">
                <a:solidFill>
                  <a:srgbClr val="000000"/>
                </a:solidFill>
                <a:latin typeface="Gill Sans"/>
              </a:rPr>
              <a:t>ARTICULO 963.- Prelación </a:t>
            </a:r>
            <a:r>
              <a:rPr lang="es-AR" dirty="0" smtClean="0">
                <a:solidFill>
                  <a:srgbClr val="000000"/>
                </a:solidFill>
                <a:latin typeface="Gill Sans"/>
              </a:rPr>
              <a:t>normativa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573016"/>
            <a:ext cx="7734747" cy="29740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a) normas indisponibles de </a:t>
            </a:r>
            <a:r>
              <a:rPr lang="es-AR" b="1" u="sng" dirty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s-AR" sz="2400" b="1" u="sng" dirty="0">
                <a:solidFill>
                  <a:schemeClr val="accent2">
                    <a:lumMod val="75000"/>
                  </a:schemeClr>
                </a:solidFill>
              </a:rPr>
              <a:t>ley especial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y de este </a:t>
            </a:r>
            <a:r>
              <a:rPr lang="es-AR" b="1" dirty="0">
                <a:solidFill>
                  <a:srgbClr val="C00000"/>
                </a:solidFill>
              </a:rPr>
              <a:t>Código;</a:t>
            </a:r>
          </a:p>
          <a:p>
            <a:pPr>
              <a:spcBef>
                <a:spcPts val="0"/>
              </a:spcBef>
            </a:pP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b) normas </a:t>
            </a:r>
            <a:r>
              <a:rPr lang="es-AR" sz="2800" b="1" dirty="0">
                <a:solidFill>
                  <a:srgbClr val="FF0000"/>
                </a:solidFill>
              </a:rPr>
              <a:t>particulares del contrato;</a:t>
            </a:r>
          </a:p>
          <a:p>
            <a:pPr>
              <a:spcBef>
                <a:spcPts val="0"/>
              </a:spcBef>
            </a:pP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c) </a:t>
            </a:r>
            <a:r>
              <a:rPr lang="es-AR" sz="2400" b="1" dirty="0">
                <a:solidFill>
                  <a:srgbClr val="FF0000"/>
                </a:solidFill>
              </a:rPr>
              <a:t>normas supletorias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de la ley especial;</a:t>
            </a:r>
          </a:p>
          <a:p>
            <a:pPr>
              <a:spcBef>
                <a:spcPts val="0"/>
              </a:spcBef>
            </a:pP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d) normas </a:t>
            </a:r>
            <a:r>
              <a:rPr lang="es-AR" sz="2400" b="1" dirty="0">
                <a:solidFill>
                  <a:srgbClr val="FF0000"/>
                </a:solidFill>
              </a:rPr>
              <a:t>supletorias de este Código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780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204864"/>
            <a:ext cx="6777318" cy="1731982"/>
          </a:xfrm>
        </p:spPr>
        <p:txBody>
          <a:bodyPr/>
          <a:lstStyle/>
          <a:p>
            <a:r>
              <a:rPr lang="es-AR" sz="4800" dirty="0" smtClean="0"/>
              <a:t/>
            </a:r>
            <a:br>
              <a:rPr lang="es-AR" sz="4800" dirty="0" smtClean="0"/>
            </a:br>
            <a:r>
              <a:rPr lang="es-AR" sz="4800" dirty="0"/>
              <a:t/>
            </a:r>
            <a:br>
              <a:rPr lang="es-AR" sz="4800" dirty="0"/>
            </a:br>
            <a:r>
              <a:rPr lang="es-AR" sz="4800" dirty="0" smtClean="0"/>
              <a:t/>
            </a:r>
            <a:br>
              <a:rPr lang="es-AR" sz="4800" dirty="0" smtClean="0"/>
            </a:br>
            <a:r>
              <a:rPr lang="es-AR" sz="4800" dirty="0"/>
              <a:t/>
            </a:r>
            <a:br>
              <a:rPr lang="es-AR" sz="4800" dirty="0"/>
            </a:br>
            <a:r>
              <a:rPr lang="es-AR" sz="4800" dirty="0" smtClean="0"/>
              <a:t/>
            </a:r>
            <a:br>
              <a:rPr lang="es-AR" sz="4800" dirty="0" smtClean="0"/>
            </a:br>
            <a:r>
              <a:rPr lang="es-AR" sz="4800" dirty="0"/>
              <a:t/>
            </a:r>
            <a:br>
              <a:rPr lang="es-AR" sz="4800" dirty="0"/>
            </a:br>
            <a:r>
              <a:rPr lang="es-AR" sz="4800" dirty="0" smtClean="0"/>
              <a:t/>
            </a:r>
            <a:br>
              <a:rPr lang="es-AR" sz="4800" dirty="0" smtClean="0"/>
            </a:br>
            <a:r>
              <a:rPr lang="es-AR" sz="4800" dirty="0" smtClean="0"/>
              <a:t/>
            </a:r>
            <a:br>
              <a:rPr lang="es-AR" sz="4800" dirty="0" smtClean="0"/>
            </a:br>
            <a:r>
              <a:rPr lang="es-AR" sz="4800" dirty="0"/>
              <a:t/>
            </a:r>
            <a:br>
              <a:rPr lang="es-AR" sz="4800" dirty="0"/>
            </a:br>
            <a:r>
              <a:rPr lang="es-AR" sz="4800" dirty="0" smtClean="0"/>
              <a:t>TEORIA GENERAL DEL CONTRATO</a:t>
            </a:r>
            <a:br>
              <a:rPr lang="es-AR" sz="4800" dirty="0" smtClean="0"/>
            </a:br>
            <a:r>
              <a:rPr lang="es-AR" sz="4800" dirty="0" smtClean="0"/>
              <a:t/>
            </a:r>
            <a:br>
              <a:rPr lang="es-AR" sz="4800" dirty="0" smtClean="0"/>
            </a:br>
            <a:r>
              <a:rPr lang="es-AR" sz="2800" dirty="0" smtClean="0"/>
              <a:t>Parte </a:t>
            </a:r>
            <a:r>
              <a:rPr lang="es-AR" sz="2800" dirty="0"/>
              <a:t>General</a:t>
            </a:r>
            <a:br>
              <a:rPr lang="es-AR" sz="2800" dirty="0"/>
            </a:br>
            <a:r>
              <a:rPr lang="es-AR" sz="2800" dirty="0"/>
              <a:t>Unidad I: INTRODUCCIÓN. NOCIONES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8015" y="3356992"/>
            <a:ext cx="9162015" cy="3189530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s-AR" sz="2000" dirty="0" smtClean="0"/>
              <a:t>Concepto </a:t>
            </a:r>
            <a:r>
              <a:rPr lang="es-AR" sz="2000" dirty="0"/>
              <a:t>de Contrato. Distinción de las nociones convención, contrato y pacto. </a:t>
            </a:r>
            <a:endParaRPr lang="es-AR" sz="2000" dirty="0" smtClean="0"/>
          </a:p>
          <a:p>
            <a:pPr marL="457200" indent="-457200">
              <a:buAutoNum type="arabicParenR"/>
            </a:pPr>
            <a:r>
              <a:rPr lang="es-AR" sz="2000" dirty="0" smtClean="0"/>
              <a:t>Naturaleza </a:t>
            </a:r>
            <a:r>
              <a:rPr lang="es-AR" sz="2000" dirty="0"/>
              <a:t>Jurídica del Contrato. </a:t>
            </a:r>
            <a:endParaRPr lang="es-AR" sz="2000" dirty="0" smtClean="0"/>
          </a:p>
          <a:p>
            <a:pPr marL="457200" indent="-457200">
              <a:buAutoNum type="arabicParenR"/>
            </a:pPr>
            <a:r>
              <a:rPr lang="es-AR" sz="2000" dirty="0" smtClean="0"/>
              <a:t>Método </a:t>
            </a:r>
            <a:r>
              <a:rPr lang="es-AR" sz="2000" dirty="0"/>
              <a:t>del Código Civil. </a:t>
            </a:r>
            <a:endParaRPr lang="es-AR" sz="2000" dirty="0" smtClean="0"/>
          </a:p>
          <a:p>
            <a:pPr marL="457200" indent="-457200">
              <a:buAutoNum type="arabicParenR"/>
            </a:pPr>
            <a:r>
              <a:rPr lang="es-AR" sz="2000" dirty="0" smtClean="0"/>
              <a:t>Evolución </a:t>
            </a:r>
            <a:r>
              <a:rPr lang="es-AR" sz="2000" dirty="0"/>
              <a:t>del contrato. Autonomía de la voluntad y sus límites: La crisis del contrato. </a:t>
            </a:r>
            <a:endParaRPr lang="es-AR" sz="2000" dirty="0" smtClean="0"/>
          </a:p>
          <a:p>
            <a:pPr marL="457200" indent="-457200">
              <a:buAutoNum type="arabicParenR"/>
            </a:pPr>
            <a:r>
              <a:rPr lang="es-AR" sz="2000" dirty="0" smtClean="0"/>
              <a:t>Normas </a:t>
            </a:r>
            <a:r>
              <a:rPr lang="es-AR" sz="2000" dirty="0"/>
              <a:t>regulatorias de los contratos. Prelación Normativa. Principios contenidos en el Código Civil y Comercial de la Nación.</a:t>
            </a:r>
          </a:p>
          <a:p>
            <a:r>
              <a:rPr lang="es-AR" sz="2000" dirty="0"/>
              <a:t>2)	Elementos de los contratos: esenciales, naturales y accidentales.</a:t>
            </a:r>
          </a:p>
          <a:p>
            <a:endParaRPr lang="es-AR" sz="2000" dirty="0" smtClean="0"/>
          </a:p>
        </p:txBody>
      </p:sp>
    </p:spTree>
    <p:extLst>
      <p:ext uri="{BB962C8B-B14F-4D97-AF65-F5344CB8AC3E}">
        <p14:creationId xmlns:p14="http://schemas.microsoft.com/office/powerpoint/2010/main" val="1652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5610" y="548680"/>
            <a:ext cx="7754713" cy="1910716"/>
          </a:xfrm>
        </p:spPr>
        <p:txBody>
          <a:bodyPr/>
          <a:lstStyle/>
          <a:p>
            <a:r>
              <a:rPr lang="es-AR" dirty="0">
                <a:solidFill>
                  <a:srgbClr val="000000"/>
                </a:solidFill>
                <a:latin typeface="Gill Sans"/>
              </a:rPr>
              <a:t>ARTICULO </a:t>
            </a:r>
            <a:r>
              <a:rPr lang="es-AR" dirty="0" smtClean="0">
                <a:solidFill>
                  <a:srgbClr val="000000"/>
                </a:solidFill>
                <a:latin typeface="Gill Sans"/>
              </a:rPr>
              <a:t>964.- Integración 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del </a:t>
            </a:r>
            <a:r>
              <a:rPr lang="es-AR" dirty="0" smtClean="0">
                <a:solidFill>
                  <a:srgbClr val="000000"/>
                </a:solidFill>
                <a:latin typeface="Gill Sans"/>
              </a:rPr>
              <a:t>contrato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996952"/>
            <a:ext cx="7950771" cy="3600400"/>
          </a:xfrm>
        </p:spPr>
        <p:txBody>
          <a:bodyPr>
            <a:noAutofit/>
          </a:bodyPr>
          <a:lstStyle/>
          <a:p>
            <a:r>
              <a:rPr lang="es-AR" sz="2400" b="1" dirty="0" smtClean="0">
                <a:solidFill>
                  <a:srgbClr val="000000"/>
                </a:solidFill>
                <a:latin typeface="Gill Sans"/>
              </a:rPr>
              <a:t>El </a:t>
            </a:r>
            <a:r>
              <a:rPr lang="es-AR" sz="2400" b="1" dirty="0">
                <a:solidFill>
                  <a:srgbClr val="000000"/>
                </a:solidFill>
                <a:latin typeface="Gill Sans"/>
              </a:rPr>
              <a:t>contenido del contrato se integra con:</a:t>
            </a:r>
            <a:r>
              <a:rPr lang="es-AR" sz="2400" b="1" dirty="0"/>
              <a:t/>
            </a:r>
            <a:br>
              <a:rPr lang="es-AR" sz="2400" b="1" dirty="0"/>
            </a:br>
            <a:r>
              <a:rPr lang="es-AR" sz="1800" b="1" dirty="0"/>
              <a:t/>
            </a:r>
            <a:br>
              <a:rPr lang="es-AR" sz="1800" b="1" dirty="0"/>
            </a:br>
            <a:r>
              <a:rPr lang="es-AR" sz="1800" b="1" dirty="0">
                <a:solidFill>
                  <a:srgbClr val="000000"/>
                </a:solidFill>
                <a:latin typeface="Gill Sans"/>
              </a:rPr>
              <a:t>a) las </a:t>
            </a:r>
            <a:r>
              <a:rPr lang="es-AR" sz="2400" b="1" dirty="0">
                <a:solidFill>
                  <a:srgbClr val="FF0000"/>
                </a:solidFill>
                <a:latin typeface="Gill Sans"/>
              </a:rPr>
              <a:t>normas indisponibles, </a:t>
            </a:r>
            <a:r>
              <a:rPr lang="es-AR" sz="1800" b="1" dirty="0">
                <a:solidFill>
                  <a:srgbClr val="000000"/>
                </a:solidFill>
                <a:latin typeface="Gill Sans"/>
              </a:rPr>
              <a:t>que se aplican en sustitución de las cláusulas incompatibles con ellas;</a:t>
            </a:r>
            <a:r>
              <a:rPr lang="es-AR" sz="1800" b="1" dirty="0"/>
              <a:t/>
            </a:r>
            <a:br>
              <a:rPr lang="es-AR" sz="1800" b="1" dirty="0"/>
            </a:br>
            <a:r>
              <a:rPr lang="es-AR" sz="1800" b="1" dirty="0"/>
              <a:t/>
            </a:r>
            <a:br>
              <a:rPr lang="es-AR" sz="1800" b="1" dirty="0"/>
            </a:br>
            <a:r>
              <a:rPr lang="es-AR" sz="1800" b="1" dirty="0">
                <a:solidFill>
                  <a:srgbClr val="000000"/>
                </a:solidFill>
                <a:latin typeface="Gill Sans"/>
              </a:rPr>
              <a:t>b) las </a:t>
            </a:r>
            <a:r>
              <a:rPr lang="es-AR" b="1" dirty="0">
                <a:solidFill>
                  <a:srgbClr val="FF0000"/>
                </a:solidFill>
                <a:latin typeface="Gill Sans"/>
              </a:rPr>
              <a:t>normas supletorias;</a:t>
            </a:r>
            <a:r>
              <a:rPr lang="es-AR" b="1" dirty="0">
                <a:solidFill>
                  <a:srgbClr val="FF0000"/>
                </a:solidFill>
              </a:rPr>
              <a:t/>
            </a:r>
            <a:br>
              <a:rPr lang="es-AR" b="1" dirty="0">
                <a:solidFill>
                  <a:srgbClr val="FF0000"/>
                </a:solidFill>
              </a:rPr>
            </a:br>
            <a:r>
              <a:rPr lang="es-AR" sz="1800" b="1" dirty="0"/>
              <a:t/>
            </a:r>
            <a:br>
              <a:rPr lang="es-AR" sz="1800" b="1" dirty="0"/>
            </a:br>
            <a:r>
              <a:rPr lang="es-AR" sz="1800" b="1" dirty="0">
                <a:solidFill>
                  <a:srgbClr val="000000"/>
                </a:solidFill>
                <a:latin typeface="Gill Sans"/>
              </a:rPr>
              <a:t>c) </a:t>
            </a:r>
            <a:r>
              <a:rPr lang="es-AR" sz="1800" b="1" dirty="0">
                <a:solidFill>
                  <a:srgbClr val="FF0000"/>
                </a:solidFill>
                <a:latin typeface="Gill Sans"/>
              </a:rPr>
              <a:t>los usos y prácticas del lugar de celebración</a:t>
            </a:r>
            <a:r>
              <a:rPr lang="es-AR" sz="1800" b="1" dirty="0">
                <a:solidFill>
                  <a:srgbClr val="000000"/>
                </a:solidFill>
                <a:latin typeface="Gill Sans"/>
              </a:rPr>
              <a:t>, en cuanto sean aplicables porque hayan sido declarados obligatorios por las partes o porque sean ampliamente conocidos y regularmente observados en el ámbito en que se celebra el contrato, excepto que su aplicación </a:t>
            </a:r>
            <a:r>
              <a:rPr lang="es-AR" b="1" dirty="0">
                <a:solidFill>
                  <a:srgbClr val="FF0000"/>
                </a:solidFill>
                <a:latin typeface="Gill Sans"/>
              </a:rPr>
              <a:t>sea irrazonable.</a:t>
            </a:r>
            <a:r>
              <a:rPr lang="es-AR" b="1" dirty="0">
                <a:solidFill>
                  <a:srgbClr val="FF0000"/>
                </a:solidFill>
              </a:rPr>
              <a:t/>
            </a:r>
            <a:br>
              <a:rPr lang="es-AR" b="1" dirty="0">
                <a:solidFill>
                  <a:srgbClr val="FF0000"/>
                </a:solidFill>
              </a:rPr>
            </a:b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4643" y="260648"/>
            <a:ext cx="7754713" cy="1910716"/>
          </a:xfrm>
        </p:spPr>
        <p:txBody>
          <a:bodyPr/>
          <a:lstStyle/>
          <a:p>
            <a:r>
              <a:rPr lang="es-AR" b="1" dirty="0" smtClean="0"/>
              <a:t>DERECHO DE PROPIEDAD</a:t>
            </a:r>
            <a:endParaRPr lang="es-AR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0346" y="4221088"/>
            <a:ext cx="7734747" cy="192131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AR" sz="3200" dirty="0">
                <a:solidFill>
                  <a:srgbClr val="000000"/>
                </a:solidFill>
                <a:latin typeface="Gill Sans"/>
              </a:rPr>
              <a:t>Los derechos resultantes de los contratos integran el derecho de propiedad del contratante.</a:t>
            </a:r>
            <a:endParaRPr lang="es-AR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248472" cy="1895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444753" cy="460965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2600" b="1" u="sng" dirty="0">
                <a:latin typeface="Arial"/>
                <a:ea typeface="Times New Roman"/>
              </a:rPr>
              <a:t>UNILATERALES</a:t>
            </a:r>
            <a:r>
              <a:rPr lang="es-ES" sz="2600" b="1" dirty="0">
                <a:latin typeface="Arial"/>
                <a:ea typeface="Times New Roman"/>
              </a:rPr>
              <a:t>: Solo </a:t>
            </a:r>
            <a:r>
              <a:rPr lang="es-ES" sz="2600" b="1" dirty="0" smtClean="0">
                <a:latin typeface="Arial"/>
                <a:ea typeface="Times New Roman"/>
              </a:rPr>
              <a:t>una </a:t>
            </a:r>
            <a:r>
              <a:rPr lang="es-ES" sz="2600" b="1" dirty="0">
                <a:latin typeface="Arial"/>
                <a:ea typeface="Times New Roman"/>
              </a:rPr>
              <a:t>parte que se obliga (donación</a:t>
            </a:r>
            <a:r>
              <a:rPr lang="es-ES" sz="2600" b="1" dirty="0" smtClean="0">
                <a:latin typeface="Arial"/>
                <a:ea typeface="Times New Roman"/>
              </a:rPr>
              <a:t>) (</a:t>
            </a:r>
            <a:r>
              <a:rPr lang="es-ES" sz="2600" b="1" dirty="0" err="1" smtClean="0">
                <a:latin typeface="Arial"/>
                <a:ea typeface="Times New Roman"/>
              </a:rPr>
              <a:t>ar</a:t>
            </a:r>
            <a:r>
              <a:rPr lang="es-ES" sz="2600" b="1" dirty="0" smtClean="0">
                <a:latin typeface="Arial"/>
                <a:ea typeface="Times New Roman"/>
              </a:rPr>
              <a:t>. 966 CCC)</a:t>
            </a:r>
            <a:endParaRPr lang="es-AR" sz="22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2200" b="1" u="sng" dirty="0">
                <a:latin typeface="Arial"/>
                <a:ea typeface="Times New Roman"/>
              </a:rPr>
              <a:t>BILATERALES:</a:t>
            </a:r>
            <a:r>
              <a:rPr lang="es-ES" sz="2200" b="1" dirty="0">
                <a:latin typeface="Arial"/>
                <a:ea typeface="Times New Roman"/>
              </a:rPr>
              <a:t> contraprestación, hay </a:t>
            </a:r>
            <a:r>
              <a:rPr lang="es-ES" sz="3200" b="1" dirty="0">
                <a:solidFill>
                  <a:srgbClr val="FF0000"/>
                </a:solidFill>
                <a:latin typeface="Arial"/>
                <a:ea typeface="Times New Roman"/>
              </a:rPr>
              <a:t>obligaciones reciprocas</a:t>
            </a:r>
            <a:r>
              <a:rPr lang="es-ES" sz="2200" b="1" dirty="0">
                <a:latin typeface="Arial"/>
                <a:ea typeface="Times New Roman"/>
              </a:rPr>
              <a:t>, se necesita doble ejemplar, rige el principio que la parte que puede demandar debe acreditar haber cumplido, (</a:t>
            </a:r>
            <a:r>
              <a:rPr lang="es-ES" sz="2200" b="1" dirty="0" err="1">
                <a:latin typeface="Arial"/>
                <a:ea typeface="Times New Roman"/>
              </a:rPr>
              <a:t>exceptio</a:t>
            </a:r>
            <a:r>
              <a:rPr lang="es-ES" sz="2200" b="1" dirty="0">
                <a:latin typeface="Arial"/>
                <a:ea typeface="Times New Roman"/>
              </a:rPr>
              <a:t> non </a:t>
            </a:r>
            <a:r>
              <a:rPr lang="es-ES" sz="2200" b="1" dirty="0" err="1">
                <a:latin typeface="Arial"/>
                <a:ea typeface="Times New Roman"/>
              </a:rPr>
              <a:t>adiplendi</a:t>
            </a:r>
            <a:r>
              <a:rPr lang="es-ES" sz="2200" b="1" dirty="0">
                <a:latin typeface="Arial"/>
                <a:ea typeface="Times New Roman"/>
              </a:rPr>
              <a:t> </a:t>
            </a:r>
            <a:r>
              <a:rPr lang="es-ES" sz="2200" b="1" dirty="0" err="1">
                <a:latin typeface="Arial"/>
                <a:ea typeface="Times New Roman"/>
              </a:rPr>
              <a:t>contratus</a:t>
            </a:r>
            <a:r>
              <a:rPr lang="es-ES" sz="2200" b="1" dirty="0">
                <a:latin typeface="Arial"/>
                <a:ea typeface="Times New Roman"/>
              </a:rPr>
              <a:t>) y el pacto comisorio, que es la </a:t>
            </a:r>
            <a:r>
              <a:rPr lang="es-ES" sz="2200" b="1" dirty="0" smtClean="0">
                <a:latin typeface="Arial"/>
                <a:ea typeface="Times New Roman"/>
              </a:rPr>
              <a:t>resolución </a:t>
            </a:r>
            <a:r>
              <a:rPr lang="es-ES" sz="2200" b="1" dirty="0">
                <a:latin typeface="Arial"/>
                <a:ea typeface="Times New Roman"/>
              </a:rPr>
              <a:t>contractual si el otro no cumple</a:t>
            </a:r>
            <a:r>
              <a:rPr lang="es-ES" sz="2200" b="1" dirty="0" smtClean="0">
                <a:latin typeface="Arial"/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2200" b="1" u="sng" dirty="0" smtClean="0">
                <a:latin typeface="Arial"/>
                <a:ea typeface="Times New Roman"/>
              </a:rPr>
              <a:t>PLURILATERALES</a:t>
            </a:r>
            <a:r>
              <a:rPr lang="es-ES" sz="2200" b="1" dirty="0" smtClean="0">
                <a:latin typeface="Arial"/>
                <a:ea typeface="Times New Roman"/>
              </a:rPr>
              <a:t>: Varias partes que se obligan y se aplica supletoriamente el art. 966 CCC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es-AR" sz="2000" dirty="0">
              <a:latin typeface="Times New Roman"/>
              <a:ea typeface="Times New Roman"/>
            </a:endParaRP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CLASIFICACION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58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132856"/>
            <a:ext cx="7977209" cy="4536503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buClr>
                <a:srgbClr val="873624"/>
              </a:buClr>
            </a:pPr>
            <a:r>
              <a:rPr lang="es-ES" sz="2600" b="1" u="sng" dirty="0">
                <a:solidFill>
                  <a:srgbClr val="FF0000"/>
                </a:solidFill>
                <a:latin typeface="Arial"/>
                <a:ea typeface="Times New Roman"/>
              </a:rPr>
              <a:t>ONEROSO:</a:t>
            </a:r>
            <a:r>
              <a:rPr lang="es-ES" sz="2600" b="1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es-E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Obligaciones </a:t>
            </a:r>
            <a:r>
              <a:rPr lang="es-E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reciprocas, las ventajas que procura a una de las partes le son concedidas por una prestación que ha hecho ella o que se obliga a hacer otra.</a:t>
            </a:r>
            <a:endParaRPr lang="es-AR" sz="1600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buClr>
                <a:srgbClr val="873624"/>
              </a:buClr>
            </a:pPr>
            <a:r>
              <a:rPr lang="es-ES" sz="2100" b="1" u="sng" dirty="0">
                <a:solidFill>
                  <a:srgbClr val="FF0000"/>
                </a:solidFill>
                <a:latin typeface="Arial"/>
                <a:ea typeface="Times New Roman"/>
              </a:rPr>
              <a:t>GRATUITO</a:t>
            </a:r>
            <a:r>
              <a:rPr lang="es-E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 </a:t>
            </a:r>
            <a:r>
              <a:rPr lang="es-E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Aseguran a uno de los contratantes una VENTAJA, sin que exista contraprestación: Donación</a:t>
            </a:r>
            <a:r>
              <a:rPr lang="es-E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, comodato, </a:t>
            </a:r>
            <a:r>
              <a:rPr lang="es-E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deposito.</a:t>
            </a:r>
          </a:p>
          <a:p>
            <a:pPr lvl="0" algn="ctr">
              <a:lnSpc>
                <a:spcPct val="150000"/>
              </a:lnSpc>
              <a:spcBef>
                <a:spcPts val="1200"/>
              </a:spcBef>
              <a:buClr>
                <a:srgbClr val="873624"/>
              </a:buClr>
            </a:pPr>
            <a:r>
              <a:rPr lang="es-AR" sz="1800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</a:rPr>
              <a:t>ART. 968</a:t>
            </a:r>
            <a:endParaRPr lang="es-AR" sz="1800" u="sng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buClr>
                <a:srgbClr val="873624"/>
              </a:buClr>
            </a:pPr>
            <a:r>
              <a:rPr lang="es-ES" sz="2100" b="1" u="sng" dirty="0" smtClean="0">
                <a:solidFill>
                  <a:srgbClr val="FF0000"/>
                </a:solidFill>
                <a:latin typeface="Arial"/>
                <a:ea typeface="Times New Roman"/>
              </a:rPr>
              <a:t>CONMUTATIVOS:</a:t>
            </a:r>
            <a:r>
              <a:rPr lang="es-ES" sz="2100" b="1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es-E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Cuando las ventajas para los contratantes SON CIERTAS:</a:t>
            </a:r>
            <a:endParaRPr lang="es-ES" sz="1800" b="1" u="sng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buClr>
                <a:srgbClr val="873624"/>
              </a:buClr>
            </a:pPr>
            <a:r>
              <a:rPr lang="es-ES" b="1" u="sng" dirty="0" smtClean="0">
                <a:solidFill>
                  <a:srgbClr val="FF0000"/>
                </a:solidFill>
                <a:latin typeface="Arial"/>
                <a:ea typeface="Times New Roman"/>
              </a:rPr>
              <a:t>ALEATORIOS</a:t>
            </a:r>
            <a:r>
              <a:rPr lang="es-ES" b="1" dirty="0" smtClean="0">
                <a:solidFill>
                  <a:srgbClr val="FF0000"/>
                </a:solidFill>
                <a:latin typeface="Arial"/>
                <a:ea typeface="Times New Roman"/>
              </a:rPr>
              <a:t>: </a:t>
            </a:r>
            <a:r>
              <a:rPr lang="es-E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Cuando las ventajas o las perdidas para uno de ellos depende de UN ACONTECIMIENTO INCIERTO.</a:t>
            </a:r>
            <a:endParaRPr lang="es-AR" sz="1800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</a:endParaRPr>
          </a:p>
          <a:p>
            <a:endParaRPr lang="es-AR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Art 967/968 CCC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803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252520" cy="1435766"/>
          </a:xfrm>
        </p:spPr>
        <p:txBody>
          <a:bodyPr/>
          <a:lstStyle/>
          <a:p>
            <a:r>
              <a:rPr lang="es-AR" sz="4000" u="sng" dirty="0" smtClean="0">
                <a:solidFill>
                  <a:srgbClr val="FF0000"/>
                </a:solidFill>
              </a:rPr>
              <a:t>Contratos Formales</a:t>
            </a:r>
            <a:r>
              <a:rPr lang="es-AR" sz="3600" dirty="0" smtClean="0"/>
              <a:t>: Art. 969</a:t>
            </a:r>
            <a:br>
              <a:rPr lang="es-AR" sz="3600" dirty="0" smtClean="0"/>
            </a:br>
            <a:r>
              <a:rPr lang="es-AR" sz="3600" dirty="0" smtClean="0"/>
              <a:t>La ley exige una FORMA para su validez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2276872"/>
            <a:ext cx="4238184" cy="3840464"/>
          </a:xfrm>
        </p:spPr>
        <p:txBody>
          <a:bodyPr/>
          <a:lstStyle/>
          <a:p>
            <a:r>
              <a:rPr lang="es-AR" sz="2800" dirty="0" smtClean="0"/>
              <a:t> SON NULOS si falta la solemnidad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r>
              <a:rPr lang="es-AR" dirty="0" smtClean="0"/>
              <a:t>Si no son SOLEMNES tienen validez entre las partes.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Se obligan a CUMPLIR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AR" dirty="0" smtClean="0"/>
              <a:t>Sin forma determinada</a:t>
            </a:r>
          </a:p>
          <a:p>
            <a:endParaRPr lang="es-AR" dirty="0"/>
          </a:p>
          <a:p>
            <a:r>
              <a:rPr lang="es-AR" dirty="0" smtClean="0"/>
              <a:t>Constituyen </a:t>
            </a:r>
          </a:p>
          <a:p>
            <a:pPr marL="0" indent="0" algn="ctr">
              <a:buNone/>
            </a:pPr>
            <a:r>
              <a:rPr lang="es-AR" dirty="0" smtClean="0"/>
              <a:t>MEDIO de PRUEBA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302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800" dirty="0">
                <a:solidFill>
                  <a:srgbClr val="895D1D"/>
                </a:solidFill>
              </a:rPr>
              <a:t>Nominados/Innominados</a:t>
            </a:r>
            <a:br>
              <a:rPr lang="es-AR" sz="4800" dirty="0">
                <a:solidFill>
                  <a:srgbClr val="895D1D"/>
                </a:solidFill>
              </a:rPr>
            </a:br>
            <a:r>
              <a:rPr lang="es-AR" sz="4800" dirty="0">
                <a:solidFill>
                  <a:srgbClr val="895D1D"/>
                </a:solidFill>
              </a:rPr>
              <a:t>(Art. 970)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>
                <a:solidFill>
                  <a:prstClr val="black">
                    <a:lumMod val="85000"/>
                    <a:lumOff val="15000"/>
                  </a:prstClr>
                </a:solidFill>
              </a:rPr>
              <a:t>NOMINADOS: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873624"/>
              </a:buClr>
            </a:pPr>
            <a:endParaRPr lang="es-AR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buClr>
                <a:srgbClr val="873624"/>
              </a:buClr>
            </a:pPr>
            <a:r>
              <a:rPr lang="es-A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Son </a:t>
            </a:r>
            <a:r>
              <a:rPr lang="es-AR" dirty="0">
                <a:solidFill>
                  <a:prstClr val="black">
                    <a:lumMod val="85000"/>
                    <a:lumOff val="15000"/>
                  </a:prstClr>
                </a:solidFill>
              </a:rPr>
              <a:t>los que regula expresamente la ley.</a:t>
            </a:r>
          </a:p>
          <a:p>
            <a:pPr algn="ctr"/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INNOMINADOS: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4498974" cy="3913632"/>
          </a:xfrm>
        </p:spPr>
        <p:txBody>
          <a:bodyPr/>
          <a:lstStyle/>
          <a:p>
            <a:pPr lvl="0">
              <a:buClr>
                <a:srgbClr val="873624"/>
              </a:buClr>
            </a:pPr>
            <a:r>
              <a:rPr lang="es-A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Son </a:t>
            </a:r>
            <a:r>
              <a:rPr lang="es-AR" dirty="0">
                <a:solidFill>
                  <a:prstClr val="black">
                    <a:lumMod val="85000"/>
                    <a:lumOff val="15000"/>
                  </a:prstClr>
                </a:solidFill>
              </a:rPr>
              <a:t>los que </a:t>
            </a:r>
            <a:r>
              <a:rPr lang="es-A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están </a:t>
            </a:r>
            <a:r>
              <a:rPr lang="es-AR" dirty="0">
                <a:solidFill>
                  <a:prstClr val="black">
                    <a:lumMod val="85000"/>
                    <a:lumOff val="15000"/>
                  </a:prstClr>
                </a:solidFill>
              </a:rPr>
              <a:t>regido por</a:t>
            </a:r>
            <a:r>
              <a:rPr lang="es-A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</a:p>
          <a:p>
            <a:pPr marL="0" indent="0">
              <a:buNone/>
            </a:pPr>
            <a:r>
              <a:rPr lang="es-AR" dirty="0" smtClean="0"/>
              <a:t>A-Voluntad de partes</a:t>
            </a:r>
          </a:p>
          <a:p>
            <a:pPr marL="0" indent="0">
              <a:buNone/>
            </a:pPr>
            <a:r>
              <a:rPr lang="es-AR" dirty="0" smtClean="0"/>
              <a:t>B- Normas generales</a:t>
            </a:r>
          </a:p>
          <a:p>
            <a:pPr marL="0" indent="0">
              <a:buNone/>
            </a:pPr>
            <a:r>
              <a:rPr lang="es-AR" dirty="0" smtClean="0"/>
              <a:t>C-Usos y practicas del lugar de celebración.</a:t>
            </a:r>
          </a:p>
          <a:p>
            <a:pPr marL="0" indent="0">
              <a:buNone/>
            </a:pPr>
            <a:r>
              <a:rPr lang="es-AR" dirty="0" smtClean="0"/>
              <a:t>D- Nominados afines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49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b="1" u="sng" dirty="0">
                <a:latin typeface="Arial"/>
                <a:ea typeface="Times New Roman"/>
              </a:rPr>
              <a:t>CONSENSUALES</a:t>
            </a:r>
            <a:r>
              <a:rPr lang="es-ES" b="1" dirty="0">
                <a:latin typeface="Arial"/>
                <a:ea typeface="Times New Roman"/>
              </a:rPr>
              <a:t>: Con consentimiento, formal o informal,  quedan concluidos con el mero </a:t>
            </a:r>
            <a:r>
              <a:rPr lang="es-ES" b="1" dirty="0" smtClean="0">
                <a:latin typeface="Arial"/>
                <a:ea typeface="Times New Roman"/>
              </a:rPr>
              <a:t>consentimiento. </a:t>
            </a:r>
            <a:endParaRPr lang="es-AR" sz="20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b="1" u="sng" dirty="0">
                <a:latin typeface="Arial"/>
                <a:ea typeface="Times New Roman"/>
              </a:rPr>
              <a:t>REALES</a:t>
            </a:r>
            <a:r>
              <a:rPr lang="es-ES" b="1" dirty="0">
                <a:latin typeface="Arial"/>
                <a:ea typeface="Times New Roman"/>
              </a:rPr>
              <a:t>: Sobre derechos de una cosa Deposito, mutuo, comodato, prenda, anticresis quedan concluidos solo con la entrega de la cosa sobre la que versa el contrato.</a:t>
            </a:r>
            <a:endParaRPr lang="es-AR" sz="2000" dirty="0">
              <a:latin typeface="Times New Roman"/>
              <a:ea typeface="Times New Roman"/>
            </a:endParaRP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Consensuales/Reales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1645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b="1" u="sng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CUMPLIMIENTO INSTANTANEO: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Las partes cumplen con todo lo pactado y la ejecución de sus derechos y obligaciones en un solo momento</a:t>
            </a:r>
            <a:endParaRPr lang="es-AR" sz="2000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b="1" u="sng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CUMPLIMIENTO DIFERIDO: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 Las partes postergan sus obligaciones para un momento posterior (venta suspensiva) </a:t>
            </a:r>
            <a:endParaRPr lang="es-AR" sz="2000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b="1" u="sng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EJECUCION CONTINUA: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Una parte cumple toda su obligación y a la otra le quedan pendientes plazos de cumplimiento que se satisfacen en forma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periódica.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2000" b="1" u="sng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CONTRATOS DE LARGA DURACION: (ART 1011 CCC)</a:t>
            </a:r>
            <a:endParaRPr lang="es-AR" sz="2000" u="sng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 smtClean="0"/>
              <a:t>Según forma de cumplimiento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26346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2276872"/>
            <a:ext cx="7745505" cy="4392488"/>
          </a:xfrm>
        </p:spPr>
        <p:txBody>
          <a:bodyPr/>
          <a:lstStyle/>
          <a:p>
            <a:pPr lvl="0" algn="just">
              <a:lnSpc>
                <a:spcPct val="150000"/>
              </a:lnSpc>
              <a:spcBef>
                <a:spcPts val="1200"/>
              </a:spcBef>
              <a:buClr>
                <a:srgbClr val="873624"/>
              </a:buClr>
            </a:pPr>
            <a:r>
              <a:rPr lang="es-ES" b="1" u="sng" dirty="0">
                <a:latin typeface="Arial"/>
                <a:ea typeface="Times New Roman"/>
              </a:rPr>
              <a:t>CONTRATOS PRINCIPALES: </a:t>
            </a:r>
            <a:r>
              <a:rPr lang="es-ES" b="1" dirty="0">
                <a:latin typeface="Arial"/>
                <a:ea typeface="Times New Roman"/>
              </a:rPr>
              <a:t>Son los contratos que pueden existir por si solos, en cambio los accesorios, dependen de </a:t>
            </a:r>
            <a:r>
              <a:rPr lang="es-ES" b="1" dirty="0" smtClean="0">
                <a:latin typeface="Arial"/>
                <a:ea typeface="Times New Roman"/>
              </a:rPr>
              <a:t>otro contrato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>
                <a:srgbClr val="873624"/>
              </a:buClr>
            </a:pPr>
            <a:r>
              <a:rPr lang="es-AR" b="1" u="sng" dirty="0" smtClean="0"/>
              <a:t>ACCESORIOS</a:t>
            </a:r>
            <a:r>
              <a:rPr lang="es-AR" dirty="0" smtClean="0"/>
              <a:t>: Dependen del </a:t>
            </a:r>
            <a:r>
              <a:rPr lang="es-E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principal </a:t>
            </a:r>
            <a:r>
              <a:rPr lang="es-E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y si este fuera nulo, quedan rescindidos (fianza) </a:t>
            </a:r>
            <a:endParaRPr lang="es-ES" b="1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buClr>
                <a:srgbClr val="873624"/>
              </a:buClr>
            </a:pPr>
            <a:r>
              <a:rPr lang="es-ES" sz="2000" b="1" dirty="0" smtClean="0">
                <a:solidFill>
                  <a:srgbClr val="FF0000"/>
                </a:solidFill>
                <a:latin typeface="Arial"/>
                <a:ea typeface="Times New Roman"/>
              </a:rPr>
              <a:t>Sub-contrato: </a:t>
            </a:r>
            <a:r>
              <a:rPr lang="es-E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Times New Roman"/>
              </a:rPr>
              <a:t>(art.1069).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>
                <a:srgbClr val="873624"/>
              </a:buClr>
            </a:pPr>
            <a:r>
              <a:rPr lang="es-AR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CONEXOS:  </a:t>
            </a:r>
            <a:r>
              <a:rPr lang="es-AR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Times New Roman"/>
              </a:rPr>
              <a:t>ART (1073).</a:t>
            </a:r>
            <a:endParaRPr lang="es-AR" sz="2000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Contratos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14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8444753" cy="3877815"/>
          </a:xfrm>
        </p:spPr>
        <p:txBody>
          <a:bodyPr/>
          <a:lstStyle/>
          <a:p>
            <a:r>
              <a:rPr lang="es-AR" dirty="0" smtClean="0"/>
              <a:t>El sub-contratante crea a favor de un subcontratado una nueva posición derivada de la que aquel tiene en el principal</a:t>
            </a:r>
          </a:p>
          <a:p>
            <a:r>
              <a:rPr lang="es-AR" dirty="0" smtClean="0"/>
              <a:t>Las prestaciones pendientes pueden ser Subcontratadas en todo o en parte salvo que deban ser PERSONALES (INTUITO PERSONAE).</a:t>
            </a:r>
          </a:p>
          <a:p>
            <a:r>
              <a:rPr lang="es-AR" dirty="0" smtClean="0"/>
              <a:t>El subcontratado tiene acciones contra el sub-contratante.</a:t>
            </a:r>
          </a:p>
          <a:p>
            <a:r>
              <a:rPr lang="es-AR" dirty="0" smtClean="0"/>
              <a:t>Tiene acciones Directas contra la otra parte del contrato principal.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800" dirty="0" smtClean="0">
                <a:solidFill>
                  <a:srgbClr val="895D1D"/>
                </a:solidFill>
              </a:rPr>
              <a:t>SUBCONTRATO (art.1069)</a:t>
            </a:r>
            <a:br>
              <a:rPr lang="es-AR" sz="4800" dirty="0" smtClean="0">
                <a:solidFill>
                  <a:srgbClr val="895D1D"/>
                </a:solidFill>
              </a:rPr>
            </a:br>
            <a:r>
              <a:rPr lang="es-AR" sz="4800" dirty="0" smtClean="0">
                <a:solidFill>
                  <a:srgbClr val="895D1D"/>
                </a:solidFill>
              </a:rPr>
              <a:t>“Nuevo Contrato”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34732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ART 957 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8244408" cy="2664296"/>
          </a:xfrm>
        </p:spPr>
        <p:txBody>
          <a:bodyPr>
            <a:noAutofit/>
          </a:bodyPr>
          <a:lstStyle/>
          <a:p>
            <a:r>
              <a:rPr lang="es-AR" sz="2800" dirty="0">
                <a:effectLst/>
                <a:latin typeface="Gill Sans"/>
              </a:rPr>
              <a:t>Contrato es el acto jurídico mediante el cual dos o más partes </a:t>
            </a:r>
            <a:r>
              <a:rPr lang="es-AR" sz="2800" b="1" dirty="0">
                <a:effectLst/>
                <a:latin typeface="Gill Sans"/>
              </a:rPr>
              <a:t>manifiestan su consentimiento para crear, regular, modificar, transferir o extinguir </a:t>
            </a:r>
            <a:r>
              <a:rPr lang="es-AR" sz="2800" dirty="0">
                <a:effectLst/>
                <a:latin typeface="Gill Sans"/>
              </a:rPr>
              <a:t>relaciones jurídicas patrimoniales.</a:t>
            </a:r>
            <a:endParaRPr lang="es-AR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5226"/>
            <a:ext cx="273852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5226"/>
            <a:ext cx="3024336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2420888"/>
            <a:ext cx="8265241" cy="4752528"/>
          </a:xfrm>
        </p:spPr>
        <p:txBody>
          <a:bodyPr>
            <a:normAutofit/>
          </a:bodyPr>
          <a:lstStyle/>
          <a:p>
            <a:r>
              <a:rPr lang="es-AR" dirty="0" smtClean="0"/>
              <a:t>Cuando dos o mas contratos quedan vinculados entre si por una finalidad ECONÓMICA COMUN, previamente establecida.</a:t>
            </a:r>
          </a:p>
          <a:p>
            <a:r>
              <a:rPr lang="es-AR" dirty="0" smtClean="0"/>
              <a:t>Deben interpretarse en el sentido apropiado según el tipo de contrato que surge del grupo.</a:t>
            </a:r>
          </a:p>
          <a:p>
            <a:r>
              <a:rPr lang="es-AR" dirty="0" smtClean="0"/>
              <a:t>Según su función económica y el resultado perseguido</a:t>
            </a:r>
          </a:p>
          <a:p>
            <a:r>
              <a:rPr lang="es-AR" dirty="0" smtClean="0"/>
              <a:t>ART. 1075: Puede oponer excepción de incumplimiento total, parcial o defectuoso por obligaciones ajenas a su contrato, atendiendo al principio de conservación, y si se produce frustración de la finalidad económica COMUN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31982" cy="1054250"/>
          </a:xfrm>
        </p:spPr>
        <p:txBody>
          <a:bodyPr/>
          <a:lstStyle/>
          <a:p>
            <a:r>
              <a:rPr lang="es-AR" sz="4400" dirty="0" smtClean="0"/>
              <a:t>Contratos Conexos (ART. 1073):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38881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348880"/>
            <a:ext cx="8444753" cy="3877815"/>
          </a:xfrm>
        </p:spPr>
        <p:txBody>
          <a:bodyPr/>
          <a:lstStyle/>
          <a:p>
            <a:pPr algn="ctr"/>
            <a:r>
              <a:rPr lang="es-AR" dirty="0" smtClean="0"/>
              <a:t>CARTAS DE INTENCION (ART. 993 CCC)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 smtClean="0"/>
              <a:t>Es un instrumento por medio del cual las partes expresan el CONSENTIMIENTO para negociar sobre ciertas bases.</a:t>
            </a:r>
          </a:p>
          <a:p>
            <a:r>
              <a:rPr lang="es-AR" dirty="0" smtClean="0"/>
              <a:t>Limitan cuestiones relativas al futuro contrato.</a:t>
            </a:r>
          </a:p>
          <a:p>
            <a:r>
              <a:rPr lang="es-AR" dirty="0" smtClean="0"/>
              <a:t>Son de interpretación RESTRICTIVA</a:t>
            </a:r>
          </a:p>
          <a:p>
            <a:r>
              <a:rPr lang="es-AR" dirty="0" smtClean="0"/>
              <a:t>Solo son obligatorios si cumplen requisito de la Oferta.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Tratativas Contractuales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8176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77445" y="260648"/>
            <a:ext cx="6984776" cy="2736304"/>
          </a:xfrm>
        </p:spPr>
        <p:txBody>
          <a:bodyPr/>
          <a:lstStyle/>
          <a:p>
            <a:r>
              <a:rPr lang="es-AR" dirty="0" smtClean="0"/>
              <a:t>Contratos</a:t>
            </a:r>
            <a:br>
              <a:rPr lang="es-AR" dirty="0" smtClean="0"/>
            </a:br>
            <a:r>
              <a:rPr lang="es-AR" dirty="0" smtClean="0"/>
              <a:t>de Opción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433934" y="544088"/>
            <a:ext cx="3162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ARTICULO </a:t>
            </a: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996.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325980"/>
          </a:xfrm>
        </p:spPr>
        <p:txBody>
          <a:bodyPr>
            <a:noAutofit/>
          </a:bodyPr>
          <a:lstStyle/>
          <a:p>
            <a:r>
              <a:rPr lang="es-AR" sz="2400" dirty="0"/>
              <a:t>El contrato de opción es un convenio en el que la parte concedente atribuye a la optante una facultad de decisión unilateral, por tiempo y condiciones determinados, sobre la formalización de un contrato de manera tal que el concedente queda obligado por dicha opción hasta tanto sea ejercitada por el optante.</a:t>
            </a:r>
          </a:p>
          <a:p>
            <a:endParaRPr lang="es-AR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662363"/>
            <a:ext cx="2847796" cy="23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67247" y="2627040"/>
            <a:ext cx="8564030" cy="2304256"/>
          </a:xfrm>
        </p:spPr>
        <p:txBody>
          <a:bodyPr>
            <a:normAutofit/>
          </a:bodyPr>
          <a:lstStyle/>
          <a:p>
            <a:r>
              <a:rPr lang="es-AR" dirty="0" smtClean="0"/>
              <a:t>SOLO UNA PARTE tiene una “OPCION DE CONCLUIR” un contrato definitivo y le otorga un derecho irrevocable de aceptarlo al BENEFICIARIO.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054250"/>
          </a:xfrm>
        </p:spPr>
        <p:txBody>
          <a:bodyPr/>
          <a:lstStyle/>
          <a:p>
            <a:r>
              <a:rPr lang="es-AR" dirty="0" smtClean="0"/>
              <a:t>Contrato de  Opción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149080"/>
            <a:ext cx="284458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14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77445" y="260648"/>
            <a:ext cx="6984776" cy="2736304"/>
          </a:xfrm>
        </p:spPr>
        <p:txBody>
          <a:bodyPr/>
          <a:lstStyle/>
          <a:p>
            <a:r>
              <a:rPr lang="es-AR" dirty="0"/>
              <a:t>Contratos </a:t>
            </a:r>
            <a:r>
              <a:rPr lang="es-AR" dirty="0" smtClean="0"/>
              <a:t>preliminares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433934" y="544088"/>
            <a:ext cx="3162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ARTICULO </a:t>
            </a: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994.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325980"/>
          </a:xfrm>
        </p:spPr>
        <p:txBody>
          <a:bodyPr>
            <a:noAutofit/>
          </a:bodyPr>
          <a:lstStyle/>
          <a:p>
            <a:r>
              <a:rPr lang="es-AR" sz="2400" dirty="0"/>
              <a:t>Los contratos preliminares son también conocidos como contratos preparatorios o </a:t>
            </a:r>
            <a:r>
              <a:rPr lang="es-AR" sz="2400" dirty="0" smtClean="0"/>
              <a:t>ante-contratos </a:t>
            </a:r>
            <a:r>
              <a:rPr lang="es-AR" sz="2400" dirty="0"/>
              <a:t>y se constituyen previo a la celebración de un contrato definitivo.</a:t>
            </a:r>
          </a:p>
          <a:p>
            <a:endParaRPr lang="es-AR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692696"/>
            <a:ext cx="2459765" cy="24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766898"/>
            <a:ext cx="7754713" cy="1910716"/>
          </a:xfrm>
        </p:spPr>
        <p:txBody>
          <a:bodyPr/>
          <a:lstStyle/>
          <a:p>
            <a:r>
              <a:rPr lang="es-AR" sz="4400" dirty="0" smtClean="0"/>
              <a:t>Libertad de negociación</a:t>
            </a:r>
            <a:br>
              <a:rPr lang="es-AR" sz="4400" dirty="0" smtClean="0"/>
            </a:br>
            <a:r>
              <a:rPr lang="es-AR" sz="4400" dirty="0" smtClean="0"/>
              <a:t>Deber de Buena Fe</a:t>
            </a:r>
            <a:br>
              <a:rPr lang="es-AR" sz="4400" dirty="0" smtClean="0"/>
            </a:br>
            <a:r>
              <a:rPr lang="es-AR" sz="4400" dirty="0" smtClean="0"/>
              <a:t>Deber de confidencialidad</a:t>
            </a:r>
            <a:endParaRPr lang="es-AR" sz="4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3767316"/>
            <a:ext cx="8798321" cy="2974052"/>
          </a:xfrm>
        </p:spPr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C00000"/>
                </a:solidFill>
              </a:rPr>
              <a:t>Las partes son libres para hacer y abandonar las tratativas</a:t>
            </a:r>
          </a:p>
          <a:p>
            <a:r>
              <a:rPr lang="es-AR" sz="2400" dirty="0" smtClean="0">
                <a:solidFill>
                  <a:srgbClr val="C00000"/>
                </a:solidFill>
              </a:rPr>
              <a:t>TRATAR de NO FRUSTRAR injustificadamente el </a:t>
            </a:r>
            <a:r>
              <a:rPr lang="es-AR" sz="2400" dirty="0" err="1" smtClean="0">
                <a:solidFill>
                  <a:srgbClr val="C00000"/>
                </a:solidFill>
              </a:rPr>
              <a:t>Cto</a:t>
            </a:r>
            <a:r>
              <a:rPr lang="es-AR" sz="2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s-AR" sz="2400" dirty="0" smtClean="0">
                <a:solidFill>
                  <a:srgbClr val="C00000"/>
                </a:solidFill>
              </a:rPr>
              <a:t>Si no debe pagar daños y perjuicios.</a:t>
            </a:r>
          </a:p>
          <a:p>
            <a:r>
              <a:rPr lang="es-AR" sz="2400" dirty="0" smtClean="0">
                <a:solidFill>
                  <a:srgbClr val="C00000"/>
                </a:solidFill>
              </a:rPr>
              <a:t>Tampoco puede revelar INFORMACION CONFIDENCIAL u obtener ventaja por el uso inapropiado de la </a:t>
            </a:r>
            <a:r>
              <a:rPr lang="es-AR" sz="2400" dirty="0" err="1" smtClean="0">
                <a:solidFill>
                  <a:srgbClr val="C00000"/>
                </a:solidFill>
              </a:rPr>
              <a:t>informacion</a:t>
            </a:r>
            <a:r>
              <a:rPr lang="es-AR" sz="2400" dirty="0" smtClean="0">
                <a:solidFill>
                  <a:srgbClr val="C00000"/>
                </a:solidFill>
              </a:rPr>
              <a:t> </a:t>
            </a:r>
            <a:endParaRPr lang="es-AR" sz="2400" dirty="0">
              <a:solidFill>
                <a:srgbClr val="C0000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48449" y="766898"/>
            <a:ext cx="1127207" cy="38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 derecha 4"/>
          <p:cNvSpPr/>
          <p:nvPr/>
        </p:nvSpPr>
        <p:spPr>
          <a:xfrm>
            <a:off x="348448" y="1412775"/>
            <a:ext cx="1775279" cy="38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derecha 5"/>
          <p:cNvSpPr/>
          <p:nvPr/>
        </p:nvSpPr>
        <p:spPr>
          <a:xfrm>
            <a:off x="348448" y="2066927"/>
            <a:ext cx="930471" cy="35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8830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ONTRATO PRELIMI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9036496" cy="64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59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877" y="271914"/>
            <a:ext cx="6984776" cy="2736304"/>
          </a:xfrm>
        </p:spPr>
        <p:txBody>
          <a:bodyPr/>
          <a:lstStyle/>
          <a:p>
            <a:r>
              <a:rPr lang="es-AR" dirty="0" smtClean="0"/>
              <a:t>Contrato</a:t>
            </a:r>
            <a:br>
              <a:rPr lang="es-AR" dirty="0" smtClean="0"/>
            </a:br>
            <a:r>
              <a:rPr lang="es-AR" dirty="0" smtClean="0"/>
              <a:t>Sujeto a conformidad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2119255" y="620688"/>
            <a:ext cx="3162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ARTICULO </a:t>
            </a: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999.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325980"/>
          </a:xfrm>
        </p:spPr>
        <p:txBody>
          <a:bodyPr>
            <a:noAutofit/>
          </a:bodyPr>
          <a:lstStyle/>
          <a:p>
            <a:r>
              <a:rPr lang="es-AR" sz="2800" dirty="0" smtClean="0"/>
              <a:t>Es el </a:t>
            </a:r>
            <a:r>
              <a:rPr lang="es-AR" sz="2800" dirty="0"/>
              <a:t>contrato cuyo perfeccionamiento depende de una </a:t>
            </a:r>
            <a:r>
              <a:rPr lang="es-AR" sz="2800" b="1" u="sng" dirty="0">
                <a:solidFill>
                  <a:srgbClr val="FF0000"/>
                </a:solidFill>
              </a:rPr>
              <a:t>conformidad o de una autorización </a:t>
            </a:r>
            <a:r>
              <a:rPr lang="es-AR" sz="2800" dirty="0"/>
              <a:t>queda sujeto a las reglas de la </a:t>
            </a:r>
            <a:endParaRPr lang="es-AR" sz="2800" dirty="0" smtClean="0"/>
          </a:p>
          <a:p>
            <a:r>
              <a:rPr lang="es-AR" sz="2800" dirty="0" smtClean="0"/>
              <a:t>condición </a:t>
            </a:r>
            <a:r>
              <a:rPr lang="es-AR" sz="2800" dirty="0"/>
              <a:t>suspensiva.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518" y="468890"/>
            <a:ext cx="2709867" cy="16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66292" y="2276872"/>
            <a:ext cx="8600658" cy="3877815"/>
          </a:xfrm>
        </p:spPr>
        <p:txBody>
          <a:bodyPr/>
          <a:lstStyle/>
          <a:p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 es aquel 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contrato</a:t>
            </a:r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 que se redacta 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por</a:t>
            </a:r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 una sola de las partes y el aceptante simplemente se adhiere o no al mismo, aceptando o rechazando el 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contrato en</a:t>
            </a:r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 su integridad. Se lo suele llamar "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contrato</a:t>
            </a:r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 de 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adhesión</a:t>
            </a:r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" confundiendo el tipo de 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contrato con</a:t>
            </a:r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 la forma de celebración.</a:t>
            </a:r>
            <a:endParaRPr lang="es-A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b="1" dirty="0">
                <a:solidFill>
                  <a:srgbClr val="222222"/>
                </a:solidFill>
                <a:latin typeface="arial" panose="020B0604020202020204" pitchFamily="34" charset="0"/>
              </a:rPr>
              <a:t>Contrato</a:t>
            </a:r>
            <a:r>
              <a:rPr lang="es-AR" sz="4400" dirty="0">
                <a:solidFill>
                  <a:srgbClr val="222222"/>
                </a:solidFill>
                <a:latin typeface="arial" panose="020B0604020202020204" pitchFamily="34" charset="0"/>
              </a:rPr>
              <a:t> de </a:t>
            </a:r>
            <a:r>
              <a:rPr lang="es-AR" sz="4400" b="1" dirty="0">
                <a:solidFill>
                  <a:srgbClr val="222222"/>
                </a:solidFill>
                <a:latin typeface="arial" panose="020B0604020202020204" pitchFamily="34" charset="0"/>
              </a:rPr>
              <a:t>adhesión</a:t>
            </a:r>
            <a:r>
              <a:rPr lang="es-AR" sz="4400" dirty="0">
                <a:solidFill>
                  <a:srgbClr val="222222"/>
                </a:solidFill>
                <a:latin typeface="arial" panose="020B0604020202020204" pitchFamily="34" charset="0"/>
              </a:rPr>
              <a:t> o </a:t>
            </a:r>
            <a:r>
              <a:rPr lang="es-AR" sz="4400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es-AR" sz="4400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s-AR" sz="4400" b="1" dirty="0">
                <a:solidFill>
                  <a:srgbClr val="222222"/>
                </a:solidFill>
                <a:latin typeface="arial" panose="020B0604020202020204" pitchFamily="34" charset="0"/>
              </a:rPr>
              <a:t>C</a:t>
            </a:r>
            <a:r>
              <a:rPr lang="es-AR" sz="4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ontrato </a:t>
            </a:r>
            <a:r>
              <a:rPr lang="es-AR" sz="4400" b="1" dirty="0">
                <a:solidFill>
                  <a:srgbClr val="222222"/>
                </a:solidFill>
                <a:latin typeface="arial" panose="020B0604020202020204" pitchFamily="34" charset="0"/>
              </a:rPr>
              <a:t>por adhesión</a:t>
            </a:r>
            <a:endParaRPr lang="es-AR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196" y="4365104"/>
            <a:ext cx="2228850" cy="2228850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75658"/>
            <a:ext cx="2415480" cy="15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ontrato por adhe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35" y="478112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989496" y="130889"/>
            <a:ext cx="20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0000"/>
                </a:solidFill>
                <a:latin typeface="Gill Sans"/>
              </a:rPr>
              <a:t>ARTICULO 984.-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81627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30" y="205817"/>
            <a:ext cx="9092222" cy="1512168"/>
          </a:xfrm>
        </p:spPr>
        <p:txBody>
          <a:bodyPr/>
          <a:lstStyle/>
          <a:p>
            <a:r>
              <a:rPr lang="es-AR" sz="4800" dirty="0">
                <a:solidFill>
                  <a:srgbClr val="000000"/>
                </a:solidFill>
                <a:latin typeface="Gill Sans"/>
              </a:rPr>
              <a:t>cláusulas generales predispuestas unilateralmente</a:t>
            </a:r>
            <a:endParaRPr lang="es-AR" sz="4800" dirty="0"/>
          </a:p>
        </p:txBody>
      </p:sp>
      <p:sp>
        <p:nvSpPr>
          <p:cNvPr id="3" name="Rectángulo 2"/>
          <p:cNvSpPr/>
          <p:nvPr/>
        </p:nvSpPr>
        <p:spPr>
          <a:xfrm>
            <a:off x="86337" y="2636912"/>
            <a:ext cx="787003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>
                <a:solidFill>
                  <a:srgbClr val="FF0000"/>
                </a:solidFill>
                <a:latin typeface="Gill Sans"/>
              </a:rPr>
              <a:t>deben </a:t>
            </a:r>
            <a:r>
              <a:rPr lang="es-AR" sz="2400" dirty="0">
                <a:solidFill>
                  <a:srgbClr val="FF0000"/>
                </a:solidFill>
                <a:latin typeface="Gill Sans"/>
              </a:rPr>
              <a:t>ser comprensibles y autosuficientes.</a:t>
            </a: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>
                <a:solidFill>
                  <a:srgbClr val="000000"/>
                </a:solidFill>
                <a:latin typeface="Gill Sans"/>
              </a:rPr>
              <a:t>La redacción debe ser </a:t>
            </a:r>
            <a:r>
              <a:rPr lang="es-AR" sz="2000" b="1" dirty="0">
                <a:solidFill>
                  <a:srgbClr val="FF0000"/>
                </a:solidFill>
                <a:latin typeface="Gill Sans"/>
              </a:rPr>
              <a:t>clara, completa y fácilmente legible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.</a:t>
            </a: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>
                <a:solidFill>
                  <a:srgbClr val="000000"/>
                </a:solidFill>
                <a:latin typeface="Gill Sans"/>
              </a:rPr>
              <a:t>Se tienen por </a:t>
            </a:r>
            <a:r>
              <a:rPr lang="es-AR" sz="2400" dirty="0">
                <a:solidFill>
                  <a:srgbClr val="FF0000"/>
                </a:solidFill>
                <a:latin typeface="Gill Sans"/>
              </a:rPr>
              <a:t>no convenidas 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aquellas que efectúan un </a:t>
            </a:r>
            <a:r>
              <a:rPr lang="es-AR" sz="2800" dirty="0">
                <a:solidFill>
                  <a:srgbClr val="FF0000"/>
                </a:solidFill>
                <a:latin typeface="Gill Sans"/>
              </a:rPr>
              <a:t>reenvío a textos 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o documentos que no se facilitan a la contraparte del </a:t>
            </a:r>
            <a:endParaRPr lang="es-AR" dirty="0" smtClean="0">
              <a:solidFill>
                <a:srgbClr val="000000"/>
              </a:solidFill>
              <a:latin typeface="Gill Sans"/>
            </a:endParaRPr>
          </a:p>
          <a:p>
            <a:endParaRPr lang="es-AR" dirty="0">
              <a:solidFill>
                <a:srgbClr val="000000"/>
              </a:solidFill>
              <a:latin typeface="Gill Sans"/>
            </a:endParaRPr>
          </a:p>
          <a:p>
            <a:r>
              <a:rPr lang="es-AR" dirty="0" smtClean="0">
                <a:solidFill>
                  <a:srgbClr val="000000"/>
                </a:solidFill>
                <a:latin typeface="Gill Sans"/>
              </a:rPr>
              <a:t>predisponente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, previa o </a:t>
            </a:r>
            <a:r>
              <a:rPr lang="es-AR" dirty="0" smtClean="0">
                <a:solidFill>
                  <a:srgbClr val="000000"/>
                </a:solidFill>
                <a:latin typeface="Gill Sans"/>
              </a:rPr>
              <a:t>simultáneamente</a:t>
            </a:r>
          </a:p>
          <a:p>
            <a:endParaRPr lang="es-AR" dirty="0">
              <a:solidFill>
                <a:srgbClr val="000000"/>
              </a:solidFill>
              <a:latin typeface="Gill Sans"/>
            </a:endParaRPr>
          </a:p>
          <a:p>
            <a:r>
              <a:rPr lang="es-AR" dirty="0" smtClean="0">
                <a:solidFill>
                  <a:srgbClr val="000000"/>
                </a:solidFill>
                <a:latin typeface="Gill Sans"/>
              </a:rPr>
              <a:t> 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a la conclusión del contrato</a:t>
            </a:r>
            <a:r>
              <a:rPr lang="es-AR" dirty="0" smtClean="0">
                <a:solidFill>
                  <a:srgbClr val="000000"/>
                </a:solidFill>
                <a:latin typeface="Gill Sans"/>
              </a:rPr>
              <a:t>. </a:t>
            </a: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4" name="Estrella de 5 puntas 3"/>
          <p:cNvSpPr/>
          <p:nvPr/>
        </p:nvSpPr>
        <p:spPr>
          <a:xfrm>
            <a:off x="6156176" y="2726097"/>
            <a:ext cx="360040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strella de 5 puntas 4"/>
          <p:cNvSpPr/>
          <p:nvPr/>
        </p:nvSpPr>
        <p:spPr>
          <a:xfrm>
            <a:off x="7020272" y="3284984"/>
            <a:ext cx="405759" cy="3337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strella de 5 puntas 5"/>
          <p:cNvSpPr/>
          <p:nvPr/>
        </p:nvSpPr>
        <p:spPr>
          <a:xfrm>
            <a:off x="3275856" y="5516792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869160"/>
            <a:ext cx="331236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LO IMPORTANTE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dirty="0" smtClean="0"/>
              <a:t>ACTO JURIDICO….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BILATERAL….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sz="2000" dirty="0" smtClean="0"/>
              <a:t>CONTENIDO JURIDICO…</a:t>
            </a:r>
          </a:p>
          <a:p>
            <a:pPr marL="0" indent="0">
              <a:buNone/>
            </a:pPr>
            <a:endParaRPr lang="es-AR" sz="2000" dirty="0" smtClean="0"/>
          </a:p>
          <a:p>
            <a:r>
              <a:rPr lang="es-AR" sz="2000" dirty="0" smtClean="0"/>
              <a:t>REGLA LOS DERECHOS Y OBLIGACIONES…..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283968" y="2276872"/>
            <a:ext cx="4498849" cy="3877056"/>
          </a:xfrm>
        </p:spPr>
        <p:txBody>
          <a:bodyPr/>
          <a:lstStyle/>
          <a:p>
            <a:r>
              <a:rPr lang="es-AR" b="1" dirty="0" smtClean="0"/>
              <a:t>RELACIONES JURIDICAS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FINALIDAD:   </a:t>
            </a:r>
            <a:r>
              <a:rPr lang="es-AR" dirty="0" smtClean="0">
                <a:solidFill>
                  <a:srgbClr val="FF0000"/>
                </a:solidFill>
              </a:rPr>
              <a:t>Crear , modificar, regular, transferir, extinguir….</a:t>
            </a:r>
          </a:p>
          <a:p>
            <a:pPr marL="0" indent="0">
              <a:buNone/>
            </a:pPr>
            <a:endParaRPr lang="es-AR" b="1" dirty="0" smtClean="0"/>
          </a:p>
          <a:p>
            <a:r>
              <a:rPr lang="es-AR" b="1" dirty="0" smtClean="0"/>
              <a:t>PATRIMONIALES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0076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054250"/>
          </a:xfrm>
        </p:spPr>
        <p:txBody>
          <a:bodyPr/>
          <a:lstStyle/>
          <a:p>
            <a:r>
              <a:rPr lang="es-AR" dirty="0">
                <a:solidFill>
                  <a:schemeClr val="bg2">
                    <a:lumMod val="50000"/>
                  </a:schemeClr>
                </a:solidFill>
                <a:latin typeface="Gill Sans"/>
              </a:rPr>
              <a:t>contratación telefónica, electrónica o similares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.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657525" y="2132856"/>
            <a:ext cx="81212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dirty="0">
                <a:solidFill>
                  <a:prstClr val="black"/>
                </a:solidFill>
              </a:rPr>
              <a:t/>
            </a:r>
            <a:br>
              <a:rPr lang="es-AR" dirty="0">
                <a:solidFill>
                  <a:prstClr val="black"/>
                </a:solidFill>
              </a:rPr>
            </a:br>
            <a:r>
              <a:rPr lang="es-AR" dirty="0">
                <a:solidFill>
                  <a:prstClr val="black"/>
                </a:solidFill>
              </a:rPr>
              <a:t/>
            </a:r>
            <a:br>
              <a:rPr lang="es-AR" dirty="0">
                <a:solidFill>
                  <a:prstClr val="black"/>
                </a:solidFill>
              </a:rPr>
            </a:br>
            <a:r>
              <a:rPr lang="es-AR" dirty="0">
                <a:solidFill>
                  <a:srgbClr val="000000"/>
                </a:solidFill>
                <a:latin typeface="Gill Sans"/>
              </a:rPr>
              <a:t>ARTICULO 986.- </a:t>
            </a:r>
            <a:r>
              <a:rPr lang="es-AR" sz="3200" dirty="0">
                <a:solidFill>
                  <a:srgbClr val="C00000"/>
                </a:solidFill>
                <a:latin typeface="Gill Sans"/>
              </a:rPr>
              <a:t>Cláusulas particulares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. Las cláusulas particulares son aquellas que, negociadas individualmente, </a:t>
            </a:r>
            <a:r>
              <a:rPr lang="es-AR" sz="2400" dirty="0">
                <a:solidFill>
                  <a:srgbClr val="FF0000"/>
                </a:solidFill>
                <a:latin typeface="Gill Sans"/>
              </a:rPr>
              <a:t>amplían, limitan, suprimen o interpretan una cláusula general. 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En caso de in-compatibilidad entre cláusulas generales y particulares, prevalecen estas últimas.</a:t>
            </a:r>
            <a:r>
              <a:rPr lang="es-AR" dirty="0">
                <a:solidFill>
                  <a:prstClr val="black"/>
                </a:solidFill>
              </a:rPr>
              <a:t/>
            </a:r>
            <a:br>
              <a:rPr lang="es-AR" dirty="0">
                <a:solidFill>
                  <a:prstClr val="black"/>
                </a:solidFill>
              </a:rPr>
            </a:br>
            <a:r>
              <a:rPr lang="es-AR" dirty="0">
                <a:solidFill>
                  <a:prstClr val="black"/>
                </a:solidFill>
              </a:rPr>
              <a:t/>
            </a:r>
            <a:br>
              <a:rPr lang="es-AR" dirty="0">
                <a:solidFill>
                  <a:prstClr val="black"/>
                </a:solidFill>
              </a:rPr>
            </a:br>
            <a:r>
              <a:rPr lang="es-AR" dirty="0">
                <a:solidFill>
                  <a:srgbClr val="000000"/>
                </a:solidFill>
                <a:latin typeface="Gill Sans"/>
              </a:rPr>
              <a:t>ARTICULO 987.- Interpretación. Las </a:t>
            </a:r>
            <a:r>
              <a:rPr lang="es-AR" dirty="0">
                <a:solidFill>
                  <a:srgbClr val="FF0000"/>
                </a:solidFill>
                <a:latin typeface="Gill Sans"/>
              </a:rPr>
              <a:t>cláusulas ambiguas predispuestas por una de las partes</a:t>
            </a:r>
            <a:r>
              <a:rPr lang="es-AR" dirty="0">
                <a:solidFill>
                  <a:srgbClr val="000000"/>
                </a:solidFill>
                <a:latin typeface="Gill Sans"/>
              </a:rPr>
              <a:t> se interpretan </a:t>
            </a:r>
            <a:r>
              <a:rPr lang="es-AR" sz="2400" b="1" dirty="0">
                <a:solidFill>
                  <a:schemeClr val="tx2">
                    <a:lumMod val="50000"/>
                  </a:schemeClr>
                </a:solidFill>
                <a:latin typeface="Gill Sans"/>
              </a:rPr>
              <a:t>en sentido contrario a la parte predisponente.</a:t>
            </a:r>
            <a:r>
              <a:rPr lang="es-AR" sz="24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AR" sz="2400" b="1" dirty="0">
                <a:solidFill>
                  <a:schemeClr val="tx2">
                    <a:lumMod val="50000"/>
                  </a:schemeClr>
                </a:solidFill>
              </a:rPr>
            </a:br>
            <a:endParaRPr lang="es-A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54713" cy="1910716"/>
          </a:xfrm>
        </p:spPr>
        <p:txBody>
          <a:bodyPr/>
          <a:lstStyle/>
          <a:p>
            <a:r>
              <a:rPr lang="es-AR" dirty="0" smtClean="0"/>
              <a:t>“Clausulas Abusivas”</a:t>
            </a:r>
            <a:br>
              <a:rPr lang="es-AR" dirty="0" smtClean="0"/>
            </a:br>
            <a:r>
              <a:rPr lang="es-AR" dirty="0" smtClean="0"/>
              <a:t> </a:t>
            </a:r>
            <a:r>
              <a:rPr lang="es-AR" dirty="0"/>
              <a:t>se deben tener por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NO escritas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9512" y="3573016"/>
            <a:ext cx="8712968" cy="3096344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a</a:t>
            </a:r>
            <a:r>
              <a:rPr lang="es-AR" dirty="0"/>
              <a:t>) las cláusulas </a:t>
            </a:r>
            <a:r>
              <a:rPr lang="es-AR" sz="2600" dirty="0">
                <a:solidFill>
                  <a:srgbClr val="FF0000"/>
                </a:solidFill>
              </a:rPr>
              <a:t>que desnaturalizan </a:t>
            </a:r>
            <a:r>
              <a:rPr lang="es-AR" dirty="0"/>
              <a:t>las obligaciones del predisponente;</a:t>
            </a:r>
          </a:p>
          <a:p>
            <a:endParaRPr lang="es-AR" dirty="0"/>
          </a:p>
          <a:p>
            <a:r>
              <a:rPr lang="es-AR" dirty="0"/>
              <a:t>b) las que importan </a:t>
            </a:r>
            <a:r>
              <a:rPr lang="es-AR" sz="2800" dirty="0">
                <a:solidFill>
                  <a:srgbClr val="FF0000"/>
                </a:solidFill>
              </a:rPr>
              <a:t>renuncia o restricción a los derechos del adherente</a:t>
            </a:r>
            <a:r>
              <a:rPr lang="es-AR" dirty="0"/>
              <a:t>, o amplían derechos del predisponente que resultan de normas supletorias;</a:t>
            </a:r>
          </a:p>
          <a:p>
            <a:endParaRPr lang="es-AR" dirty="0"/>
          </a:p>
          <a:p>
            <a:r>
              <a:rPr lang="es-AR" dirty="0"/>
              <a:t>c) las que por su contenido, redacción o presentación, </a:t>
            </a:r>
            <a:r>
              <a:rPr lang="es-AR" sz="2800" dirty="0">
                <a:solidFill>
                  <a:srgbClr val="FF0000"/>
                </a:solidFill>
              </a:rPr>
              <a:t>no son razonablemente </a:t>
            </a:r>
            <a:r>
              <a:rPr lang="es-AR" dirty="0"/>
              <a:t>previsibles.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746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537" y="2248347"/>
            <a:ext cx="8748464" cy="3877815"/>
          </a:xfrm>
        </p:spPr>
        <p:txBody>
          <a:bodyPr/>
          <a:lstStyle/>
          <a:p>
            <a:r>
              <a:rPr lang="es-AR" dirty="0"/>
              <a:t>ARTICULO 989.- </a:t>
            </a:r>
            <a:endParaRPr lang="es-AR" dirty="0" smtClean="0"/>
          </a:p>
          <a:p>
            <a:endParaRPr lang="es-AR" dirty="0"/>
          </a:p>
          <a:p>
            <a:pPr marL="0" indent="0">
              <a:buNone/>
            </a:pPr>
            <a:r>
              <a:rPr lang="es-AR" dirty="0" smtClean="0"/>
              <a:t>La </a:t>
            </a:r>
            <a:r>
              <a:rPr lang="es-AR" dirty="0"/>
              <a:t>aprobación administrativa de las cláusulas generales no obsta a su control judicial. 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Cuando </a:t>
            </a:r>
            <a:r>
              <a:rPr lang="es-AR" dirty="0"/>
              <a:t>el juez declara la nulidad parcial del contrato, simultáneamente lo debe integrar, si no puede subsistir sin comprometer su finalidad.</a:t>
            </a:r>
          </a:p>
          <a:p>
            <a:endParaRPr lang="es-A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Control judicial de las cláusulas abusivas.</a:t>
            </a:r>
          </a:p>
        </p:txBody>
      </p:sp>
    </p:spTree>
    <p:extLst>
      <p:ext uri="{BB962C8B-B14F-4D97-AF65-F5344CB8AC3E}">
        <p14:creationId xmlns:p14="http://schemas.microsoft.com/office/powerpoint/2010/main" val="34582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 DIFERENCIA DE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276872"/>
            <a:ext cx="3442446" cy="65836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s-AR" sz="3200" dirty="0" smtClean="0"/>
              <a:t>CONVENCION</a:t>
            </a:r>
            <a:endParaRPr lang="es-AR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3803904" cy="3096344"/>
          </a:xfrm>
        </p:spPr>
        <p:txBody>
          <a:bodyPr>
            <a:normAutofit/>
          </a:bodyPr>
          <a:lstStyle/>
          <a:p>
            <a:r>
              <a:rPr lang="es-AR" sz="3200" dirty="0" smtClean="0"/>
              <a:t> Todo acuerdo de voluntades generalmente  sin  contenido patrimonial</a:t>
            </a:r>
            <a:endParaRPr lang="es-AR" sz="3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s-AR" sz="3600" dirty="0" smtClean="0"/>
              <a:t>PACTO</a:t>
            </a:r>
            <a:endParaRPr lang="es-AR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0032" y="3140968"/>
            <a:ext cx="3799728" cy="3172968"/>
          </a:xfrm>
        </p:spPr>
        <p:txBody>
          <a:bodyPr/>
          <a:lstStyle/>
          <a:p>
            <a:r>
              <a:rPr lang="es-AR" dirty="0" smtClean="0"/>
              <a:t> </a:t>
            </a:r>
            <a:r>
              <a:rPr lang="es-AR" sz="2800" dirty="0" smtClean="0"/>
              <a:t>Es un acuerdo mas general  que  regula determinadas situaciones que pueden o no referir a un contrato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402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/>
      <p:bldP spid="5" grpId="0" build="p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b="1" u="sng" dirty="0" smtClean="0">
                <a:solidFill>
                  <a:schemeClr val="tx2">
                    <a:lumMod val="75000"/>
                  </a:schemeClr>
                </a:solidFill>
              </a:rPr>
              <a:t>ECONOMICA</a:t>
            </a:r>
            <a:r>
              <a:rPr lang="es-AR" sz="2800" dirty="0" smtClean="0"/>
              <a:t>: En el mundo capitalista es importante para la circulación de los negocios, comercio y el dinero.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3200" b="1" u="sng" dirty="0" smtClean="0"/>
              <a:t>ETICA </a:t>
            </a:r>
            <a:r>
              <a:rPr lang="es-AR" sz="2800" dirty="0" smtClean="0"/>
              <a:t>es importante por que por su medio se cumple con la palabra empeñada y tienden a la realización del bien común.</a:t>
            </a:r>
            <a:endParaRPr lang="es-A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Importancia ECONOMICA y ETICA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3325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777318" cy="867886"/>
          </a:xfrm>
        </p:spPr>
        <p:txBody>
          <a:bodyPr/>
          <a:lstStyle/>
          <a:p>
            <a:r>
              <a:rPr lang="es-AR" dirty="0" smtClean="0"/>
              <a:t>METODO del CCCN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8136904" cy="2736304"/>
          </a:xfrm>
        </p:spPr>
        <p:txBody>
          <a:bodyPr>
            <a:normAutofit/>
          </a:bodyPr>
          <a:lstStyle/>
          <a:p>
            <a:r>
              <a:rPr lang="es-AR" sz="2800" b="1" dirty="0" smtClean="0"/>
              <a:t>LIBRO TERCERO.</a:t>
            </a:r>
          </a:p>
          <a:p>
            <a:r>
              <a:rPr lang="es-AR" b="1" dirty="0" smtClean="0">
                <a:solidFill>
                  <a:srgbClr val="FFFF00"/>
                </a:solidFill>
              </a:rPr>
              <a:t>TITULO SEGUNDO</a:t>
            </a:r>
            <a:r>
              <a:rPr lang="es-AR" dirty="0" smtClean="0"/>
              <a:t>: Contrato en General.</a:t>
            </a:r>
          </a:p>
          <a:p>
            <a:r>
              <a:rPr lang="es-AR" b="1" dirty="0" smtClean="0">
                <a:solidFill>
                  <a:srgbClr val="FFFF00"/>
                </a:solidFill>
              </a:rPr>
              <a:t>TITULO TERCERO</a:t>
            </a:r>
            <a:r>
              <a:rPr lang="es-AR" dirty="0" smtClean="0"/>
              <a:t>: Contratos de consumo</a:t>
            </a:r>
          </a:p>
          <a:p>
            <a:r>
              <a:rPr lang="es-AR" b="1" dirty="0" smtClean="0">
                <a:solidFill>
                  <a:srgbClr val="FFFF00"/>
                </a:solidFill>
                <a:effectLst/>
              </a:rPr>
              <a:t>TITULO CUARTO</a:t>
            </a:r>
            <a:r>
              <a:rPr lang="es-AR" dirty="0" smtClean="0"/>
              <a:t>: Contratos en particular </a:t>
            </a:r>
          </a:p>
          <a:p>
            <a:r>
              <a:rPr lang="es-AR" dirty="0" smtClean="0"/>
              <a:t>Cada Titulo se divide en CAPITULOS, SECCIONES Y PARAGRAFOS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1566955"/>
            <a:ext cx="7704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UNIFICO LOS CONTRATOS CIVILES </a:t>
            </a:r>
          </a:p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Y LOS COMERCIALES </a:t>
            </a:r>
            <a:endParaRPr lang="es-A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620688"/>
            <a:ext cx="6777318" cy="2499031"/>
          </a:xfrm>
        </p:spPr>
        <p:txBody>
          <a:bodyPr/>
          <a:lstStyle/>
          <a:p>
            <a:r>
              <a:rPr lang="es-AR" dirty="0" smtClean="0"/>
              <a:t>EVOLUCION</a:t>
            </a:r>
            <a:br>
              <a:rPr lang="es-AR" dirty="0" smtClean="0"/>
            </a:br>
            <a:r>
              <a:rPr lang="es-AR" dirty="0" smtClean="0"/>
              <a:t>Derecho Romano</a:t>
            </a:r>
            <a:br>
              <a:rPr lang="es-AR" dirty="0" smtClean="0"/>
            </a:br>
            <a:r>
              <a:rPr lang="es-AR" dirty="0" smtClean="0"/>
              <a:t>“Voluntad”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352928" cy="2685474"/>
          </a:xfrm>
        </p:spPr>
        <p:txBody>
          <a:bodyPr/>
          <a:lstStyle/>
          <a:p>
            <a:r>
              <a:rPr lang="es-AR" dirty="0" smtClean="0"/>
              <a:t>“ </a:t>
            </a:r>
            <a:r>
              <a:rPr lang="es-AR" b="1" dirty="0" smtClean="0">
                <a:solidFill>
                  <a:srgbClr val="FFFF00"/>
                </a:solidFill>
              </a:rPr>
              <a:t>PACTUM - CONVENTIO - DELICTUM- Convenio”</a:t>
            </a:r>
          </a:p>
          <a:p>
            <a:r>
              <a:rPr lang="es-AR" b="1" dirty="0" smtClean="0">
                <a:solidFill>
                  <a:srgbClr val="FFFF00"/>
                </a:solidFill>
              </a:rPr>
              <a:t>FORMAS= STIPULATIO</a:t>
            </a:r>
          </a:p>
          <a:p>
            <a:r>
              <a:rPr lang="es-AR" u="sng" dirty="0" smtClean="0"/>
              <a:t>Contratos Reales</a:t>
            </a:r>
            <a:r>
              <a:rPr lang="es-AR" dirty="0" smtClean="0"/>
              <a:t>, deposito, comodato, prenda, mutuo</a:t>
            </a:r>
          </a:p>
          <a:p>
            <a:r>
              <a:rPr lang="es-AR" u="sng" dirty="0" smtClean="0"/>
              <a:t>Contratos consensuales</a:t>
            </a:r>
            <a:r>
              <a:rPr lang="es-AR" dirty="0" smtClean="0"/>
              <a:t>: Venta. Arrendamiento, mandato</a:t>
            </a:r>
          </a:p>
          <a:p>
            <a:r>
              <a:rPr lang="es-AR" u="sng" dirty="0" smtClean="0"/>
              <a:t>Contenido típico </a:t>
            </a:r>
            <a:r>
              <a:rPr lang="es-AR" dirty="0" smtClean="0"/>
              <a:t>(económico social) y tuvieron</a:t>
            </a:r>
          </a:p>
          <a:p>
            <a:r>
              <a:rPr lang="es-AR" dirty="0" smtClean="0"/>
              <a:t> protección legal- socialmente útil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255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777318" cy="1731982"/>
          </a:xfrm>
        </p:spPr>
        <p:txBody>
          <a:bodyPr/>
          <a:lstStyle/>
          <a:p>
            <a:r>
              <a:rPr lang="es-AR" dirty="0" smtClean="0"/>
              <a:t>Derecho Justiniano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767862"/>
            <a:ext cx="8352928" cy="2685474"/>
          </a:xfrm>
        </p:spPr>
        <p:txBody>
          <a:bodyPr>
            <a:normAutofit lnSpcReduction="10000"/>
          </a:bodyPr>
          <a:lstStyle/>
          <a:p>
            <a:r>
              <a:rPr lang="es-AR" sz="2800" b="1" dirty="0" smtClean="0">
                <a:solidFill>
                  <a:srgbClr val="FFFF00"/>
                </a:solidFill>
              </a:rPr>
              <a:t>-ACCION CONTRACTUAL-</a:t>
            </a:r>
            <a:r>
              <a:rPr lang="es-AR" dirty="0" smtClean="0"/>
              <a:t> </a:t>
            </a:r>
          </a:p>
          <a:p>
            <a:r>
              <a:rPr lang="es-AR" dirty="0" smtClean="0"/>
              <a:t>Para hacer cumplir el contrato siempre que se haya entregado la cosa o cumplido la prestación convenida</a:t>
            </a:r>
          </a:p>
          <a:p>
            <a:r>
              <a:rPr lang="es-AR" dirty="0" smtClean="0"/>
              <a:t>POLLICITATIO era una promesa Unilateral, sino era </a:t>
            </a:r>
            <a:r>
              <a:rPr lang="es-AR" sz="3200" b="1" dirty="0" smtClean="0"/>
              <a:t>aceptada </a:t>
            </a:r>
            <a:r>
              <a:rPr lang="es-AR" dirty="0" smtClean="0"/>
              <a:t>no tenía ningún valor</a:t>
            </a:r>
          </a:p>
          <a:p>
            <a:r>
              <a:rPr lang="es-AR" dirty="0" smtClean="0"/>
              <a:t>Lo importante era el </a:t>
            </a:r>
            <a:r>
              <a:rPr lang="es-AR" b="1" dirty="0" smtClean="0">
                <a:solidFill>
                  <a:srgbClr val="FFFF00"/>
                </a:solidFill>
              </a:rPr>
              <a:t>interés protegido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35696" y="1988840"/>
            <a:ext cx="571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600" b="1" dirty="0" smtClean="0">
                <a:solidFill>
                  <a:srgbClr val="FFFF00"/>
                </a:solidFill>
              </a:rPr>
              <a:t>POLLICITATIO- promesa</a:t>
            </a:r>
            <a:endParaRPr lang="es-A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6822</TotalTime>
  <Words>1668</Words>
  <Application>Microsoft Office PowerPoint</Application>
  <PresentationFormat>Presentación en pantalla (4:3)</PresentationFormat>
  <Paragraphs>209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Arial</vt:lpstr>
      <vt:lpstr>Book Antiqua</vt:lpstr>
      <vt:lpstr>Calibri</vt:lpstr>
      <vt:lpstr>Gill Sans</vt:lpstr>
      <vt:lpstr>Times New Roman</vt:lpstr>
      <vt:lpstr>Wingdings</vt:lpstr>
      <vt:lpstr>Cartoné</vt:lpstr>
      <vt:lpstr>CONTRATOS </vt:lpstr>
      <vt:lpstr>         TEORIA GENERAL DEL CONTRATO  Parte General Unidad I: INTRODUCCIÓN. NOCIONES </vt:lpstr>
      <vt:lpstr>ART 957 </vt:lpstr>
      <vt:lpstr>LO IMPORTANTE</vt:lpstr>
      <vt:lpstr>SE DIFERENCIA DE</vt:lpstr>
      <vt:lpstr>Importancia ECONOMICA y ETICA</vt:lpstr>
      <vt:lpstr>METODO del CCCN</vt:lpstr>
      <vt:lpstr>EVOLUCION Derecho Romano “Voluntad”</vt:lpstr>
      <vt:lpstr>Derecho Justiniano</vt:lpstr>
      <vt:lpstr>Revolución Francesa</vt:lpstr>
      <vt:lpstr>CRISIS DEL CONTRATO</vt:lpstr>
      <vt:lpstr>INTERVENCION DE LOS JUECES</vt:lpstr>
      <vt:lpstr>Presentación de PowerPoint</vt:lpstr>
      <vt:lpstr>LBERTAD EN LA CONTRATACION</vt:lpstr>
      <vt:lpstr>ARTICULO 959.- </vt:lpstr>
      <vt:lpstr>BUENA FE</vt:lpstr>
      <vt:lpstr>Facultades de los jueces.</vt:lpstr>
      <vt:lpstr>  Carácter de las Normas legales.</vt:lpstr>
      <vt:lpstr>ARTICULO 963.- Prelación normativa</vt:lpstr>
      <vt:lpstr>ARTICULO 964.- Integración del contrato</vt:lpstr>
      <vt:lpstr>DERECHO DE PROPIEDAD</vt:lpstr>
      <vt:lpstr>CLASIFICACION</vt:lpstr>
      <vt:lpstr>Art 967/968 CCC</vt:lpstr>
      <vt:lpstr>Contratos Formales: Art. 969 La ley exige una FORMA para su validez</vt:lpstr>
      <vt:lpstr>Nominados/Innominados (Art. 970)</vt:lpstr>
      <vt:lpstr>Consensuales/Reales</vt:lpstr>
      <vt:lpstr>Según forma de cumplimiento</vt:lpstr>
      <vt:lpstr>Tipos de Contratos</vt:lpstr>
      <vt:lpstr>SUBCONTRATO (art.1069) “Nuevo Contrato”</vt:lpstr>
      <vt:lpstr>Contratos Conexos (ART. 1073):</vt:lpstr>
      <vt:lpstr>Tratativas Contractuales</vt:lpstr>
      <vt:lpstr>Contratos de Opción</vt:lpstr>
      <vt:lpstr>Contrato de  Opción</vt:lpstr>
      <vt:lpstr>Contratos preliminares</vt:lpstr>
      <vt:lpstr>Libertad de negociación Deber de Buena Fe Deber de confidencialidad</vt:lpstr>
      <vt:lpstr>Presentación de PowerPoint</vt:lpstr>
      <vt:lpstr>Contrato Sujeto a conformidad</vt:lpstr>
      <vt:lpstr>Contrato de adhesión o  Contrato por adhesión</vt:lpstr>
      <vt:lpstr>cláusulas generales predispuestas unilateralmente</vt:lpstr>
      <vt:lpstr>contratación telefónica, electrónica o similares.</vt:lpstr>
      <vt:lpstr>“Clausulas Abusivas”  se deben tener por  NO escritas </vt:lpstr>
      <vt:lpstr>Control judicial de las cláusulas abusivas.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tratos</dc:title>
  <dc:creator>Rosana</dc:creator>
  <cp:lastModifiedBy>user</cp:lastModifiedBy>
  <cp:revision>138</cp:revision>
  <dcterms:created xsi:type="dcterms:W3CDTF">2015-05-02T21:56:38Z</dcterms:created>
  <dcterms:modified xsi:type="dcterms:W3CDTF">2023-04-04T17:36:07Z</dcterms:modified>
</cp:coreProperties>
</file>