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57" r:id="rId6"/>
    <p:sldId id="278" r:id="rId7"/>
    <p:sldId id="258" r:id="rId8"/>
    <p:sldId id="259" r:id="rId9"/>
    <p:sldId id="260" r:id="rId10"/>
    <p:sldId id="261" r:id="rId11"/>
    <p:sldId id="279" r:id="rId12"/>
    <p:sldId id="280" r:id="rId13"/>
    <p:sldId id="263" r:id="rId14"/>
    <p:sldId id="281" r:id="rId15"/>
    <p:sldId id="264" r:id="rId16"/>
    <p:sldId id="265" r:id="rId17"/>
    <p:sldId id="267" r:id="rId18"/>
    <p:sldId id="268" r:id="rId1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9" d="100"/>
          <a:sy n="69"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s-AR"/>
          </a:p>
        </p:txBody>
      </p:sp>
      <p:sp>
        <p:nvSpPr>
          <p:cNvPr id="6" name="Slide Number Placeholder 5"/>
          <p:cNvSpPr>
            <a:spLocks noGrp="1"/>
          </p:cNvSpPr>
          <p:nvPr>
            <p:ph type="sldNum" sz="quarter" idx="12"/>
          </p:nvPr>
        </p:nvSpPr>
        <p:spPr>
          <a:xfrm>
            <a:off x="531812" y="4529540"/>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127424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36954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C408DE-A591-4B03-B383-473EFD8923BC}"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630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838BECB-E115-4551-B02F-57B1D1E65430}" type="datetimeFigureOut">
              <a:rPr lang="es-AR" smtClean="0"/>
              <a:t>28/10/2025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18816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838BECB-E115-4551-B02F-57B1D1E65430}" type="datetimeFigureOut">
              <a:rPr lang="es-AR" smtClean="0"/>
              <a:t>28/10/2025</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C408DE-A591-4B03-B383-473EFD8923BC}"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418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6838BECB-E115-4551-B02F-57B1D1E65430}" type="datetimeFigureOut">
              <a:rPr lang="es-AR" smtClean="0"/>
              <a:t>28/10/2025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196193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349483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220701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370416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838BECB-E115-4551-B02F-57B1D1E65430}" type="datetimeFigureOut">
              <a:rPr lang="es-AR" smtClean="0"/>
              <a:t>28/10/2025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80921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38BECB-E115-4551-B02F-57B1D1E65430}" type="datetimeFigureOut">
              <a:rPr lang="es-AR" smtClean="0"/>
              <a:t>28/10/2025</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237038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38BECB-E115-4551-B02F-57B1D1E65430}" type="datetimeFigureOut">
              <a:rPr lang="es-AR" smtClean="0"/>
              <a:t>28/10/2025</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38264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38BECB-E115-4551-B02F-57B1D1E65430}" type="datetimeFigureOut">
              <a:rPr lang="es-AR" smtClean="0"/>
              <a:t>28/10/2025</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257718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8BECB-E115-4551-B02F-57B1D1E65430}" type="datetimeFigureOut">
              <a:rPr lang="es-AR" smtClean="0"/>
              <a:t>28/10/2025</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35340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838BECB-E115-4551-B02F-57B1D1E65430}" type="datetimeFigureOut">
              <a:rPr lang="es-AR" smtClean="0"/>
              <a:t>28/10/2025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197936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838BECB-E115-4551-B02F-57B1D1E65430}" type="datetimeFigureOut">
              <a:rPr lang="es-AR" smtClean="0"/>
              <a:t>28/10/2025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C408DE-A591-4B03-B383-473EFD8923BC}" type="slidenum">
              <a:rPr lang="es-AR" smtClean="0"/>
              <a:t>‹Nº›</a:t>
            </a:fld>
            <a:endParaRPr lang="es-AR"/>
          </a:p>
        </p:txBody>
      </p:sp>
    </p:spTree>
    <p:extLst>
      <p:ext uri="{BB962C8B-B14F-4D97-AF65-F5344CB8AC3E}">
        <p14:creationId xmlns:p14="http://schemas.microsoft.com/office/powerpoint/2010/main" val="350462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AR"/>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AR"/>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AR"/>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AR"/>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AR"/>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AR"/>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AR"/>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AR"/>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AR"/>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AR"/>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AR"/>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AR"/>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AR"/>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AR"/>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AR"/>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AR"/>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AR"/>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AR"/>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AR"/>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AR"/>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AR"/>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AR"/>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AR"/>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AR"/>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38BECB-E115-4551-B02F-57B1D1E65430}" type="datetimeFigureOut">
              <a:rPr lang="es-AR" smtClean="0"/>
              <a:t>28/10/2025</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C408DE-A591-4B03-B383-473EFD8923BC}" type="slidenum">
              <a:rPr lang="es-AR" smtClean="0"/>
              <a:t>‹Nº›</a:t>
            </a:fld>
            <a:endParaRPr lang="es-AR"/>
          </a:p>
        </p:txBody>
      </p:sp>
    </p:spTree>
    <p:extLst>
      <p:ext uri="{BB962C8B-B14F-4D97-AF65-F5344CB8AC3E}">
        <p14:creationId xmlns:p14="http://schemas.microsoft.com/office/powerpoint/2010/main" val="3988475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7938" y="207963"/>
            <a:ext cx="9144000" cy="1362045"/>
          </a:xfrm>
        </p:spPr>
        <p:txBody>
          <a:bodyPr>
            <a:normAutofit/>
          </a:bodyPr>
          <a:lstStyle/>
          <a:p>
            <a:pPr algn="ctr"/>
            <a:r>
              <a:rPr lang="es-AR" sz="7200" b="1" dirty="0"/>
              <a:t>UNIDAD 12</a:t>
            </a:r>
          </a:p>
        </p:txBody>
      </p:sp>
      <p:sp>
        <p:nvSpPr>
          <p:cNvPr id="3" name="Subtítulo 2"/>
          <p:cNvSpPr>
            <a:spLocks noGrp="1"/>
          </p:cNvSpPr>
          <p:nvPr>
            <p:ph type="subTitle" idx="1"/>
          </p:nvPr>
        </p:nvSpPr>
        <p:spPr>
          <a:xfrm>
            <a:off x="1524000" y="1570008"/>
            <a:ext cx="9144000" cy="1160313"/>
          </a:xfrm>
        </p:spPr>
        <p:txBody>
          <a:bodyPr>
            <a:normAutofit fontScale="70000" lnSpcReduction="20000"/>
          </a:bodyPr>
          <a:lstStyle/>
          <a:p>
            <a:pPr algn="ctr"/>
            <a:r>
              <a:rPr lang="es-AR" sz="4800" b="1" dirty="0"/>
              <a:t>EXTINCIÓN DE LAS OBLIGACIONES </a:t>
            </a:r>
          </a:p>
          <a:p>
            <a:r>
              <a:rPr lang="es-AR" sz="6000" b="1" dirty="0"/>
              <a:t> </a:t>
            </a:r>
          </a:p>
        </p:txBody>
      </p:sp>
      <p:sp>
        <p:nvSpPr>
          <p:cNvPr id="4" name="Rectángulo 3"/>
          <p:cNvSpPr/>
          <p:nvPr/>
        </p:nvSpPr>
        <p:spPr>
          <a:xfrm>
            <a:off x="2159357" y="2291832"/>
            <a:ext cx="9663448" cy="3970318"/>
          </a:xfrm>
          <a:prstGeom prst="rect">
            <a:avLst/>
          </a:prstGeom>
        </p:spPr>
        <p:txBody>
          <a:bodyPr wrap="square">
            <a:spAutoFit/>
          </a:bodyPr>
          <a:lstStyle/>
          <a:p>
            <a:pPr algn="just"/>
            <a:r>
              <a:rPr lang="es-AR" b="1" u="sng" dirty="0"/>
              <a:t>PAGO POR SUBROGACIÓN. </a:t>
            </a:r>
            <a:r>
              <a:rPr lang="es-AR" dirty="0"/>
              <a:t>Pago por subrogación. Subrogación legal. Subrogación. Convencional por el acreedor. Subrogación convencional por el deudor. Efectos. Límites. Subrogación parcial. </a:t>
            </a:r>
            <a:r>
              <a:rPr lang="es-AR" b="1" u="sng" dirty="0"/>
              <a:t>OTROS MODOS DE EXTINCIÓN. COMPENSACIÓN</a:t>
            </a:r>
            <a:r>
              <a:rPr lang="es-AR" dirty="0"/>
              <a:t>. Definición. Especies. Requisitos de la compensación legal. Efectos. Fianza. Pluralidad de deudas del mismo deudor. Compensación facultativa. Compensación judicial. Exclusión convencional. Obligaciones no compensables. </a:t>
            </a:r>
            <a:r>
              <a:rPr lang="es-AR" b="1" u="sng" dirty="0"/>
              <a:t>CONFUSIÓN.</a:t>
            </a:r>
            <a:r>
              <a:rPr lang="es-AR" dirty="0"/>
              <a:t> Definición. Efectos. </a:t>
            </a:r>
            <a:r>
              <a:rPr lang="es-AR" b="1" u="sng" dirty="0"/>
              <a:t>NOVACIÓN.</a:t>
            </a:r>
            <a:r>
              <a:rPr lang="es-AR" dirty="0"/>
              <a:t> Definición. Voluntad de novar. Modificaciones que no importan novación. Novación por cambio de deudor. Novación por cambio de acreedor. Circunstancias de la obligación anterior. Circunstancias de la nueva obligación. Efectos. Novación legal. </a:t>
            </a:r>
            <a:r>
              <a:rPr lang="es-AR" b="1" u="sng" dirty="0"/>
              <a:t>DACIÓN EN PAG</a:t>
            </a:r>
            <a:r>
              <a:rPr lang="es-AR" dirty="0"/>
              <a:t>O. Definición. Reglas aplicables. </a:t>
            </a:r>
            <a:r>
              <a:rPr lang="es-AR" b="1" u="sng" dirty="0"/>
              <a:t>RENUNCIA Y REMISIÓN. </a:t>
            </a:r>
            <a:r>
              <a:rPr lang="es-AR" dirty="0"/>
              <a:t>Caracteres. Renuncia onerosa y gratuita. Aceptación. Retractación. Prueba. Forma. Remisión. Normas aplicables. Efectos. Pago parcial del fiador. Entrega de la cosa dada en prenda. </a:t>
            </a:r>
            <a:r>
              <a:rPr lang="es-AR" b="1" u="sng" dirty="0"/>
              <a:t>IMPOSIBILIDAD DE CUMPLIMIENTO</a:t>
            </a:r>
            <a:r>
              <a:rPr lang="es-AR" dirty="0"/>
              <a:t>. Definición. Imposibilidad temporaria.</a:t>
            </a:r>
          </a:p>
        </p:txBody>
      </p:sp>
    </p:spTree>
    <p:extLst>
      <p:ext uri="{BB962C8B-B14F-4D97-AF65-F5344CB8AC3E}">
        <p14:creationId xmlns:p14="http://schemas.microsoft.com/office/powerpoint/2010/main" val="28819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3741" y="1167439"/>
            <a:ext cx="9144000" cy="1305305"/>
          </a:xfrm>
        </p:spPr>
        <p:txBody>
          <a:bodyPr>
            <a:normAutofit fontScale="90000"/>
          </a:bodyPr>
          <a:lstStyle/>
          <a:p>
            <a:pPr marL="342900" indent="-342900" algn="ctr">
              <a:buFont typeface="Arial" panose="020B0604020202020204" pitchFamily="34" charset="0"/>
              <a:buChar char="•"/>
            </a:pPr>
            <a:r>
              <a:rPr lang="es-AR" sz="4000" dirty="0"/>
              <a:t>SECCION 2ª</a:t>
            </a:r>
            <a:br>
              <a:rPr lang="es-AR" sz="4000" dirty="0"/>
            </a:br>
            <a:r>
              <a:rPr lang="es-AR" sz="6000" b="1" dirty="0">
                <a:solidFill>
                  <a:srgbClr val="C00000"/>
                </a:solidFill>
              </a:rPr>
              <a:t>Confusión</a:t>
            </a:r>
            <a:br>
              <a:rPr lang="es-AR" sz="4000" dirty="0"/>
            </a:br>
            <a:endParaRPr lang="es-AR" sz="4000" b="1" u="sng" dirty="0"/>
          </a:p>
        </p:txBody>
      </p:sp>
      <p:sp>
        <p:nvSpPr>
          <p:cNvPr id="3" name="Subtítulo 2"/>
          <p:cNvSpPr>
            <a:spLocks noGrp="1"/>
          </p:cNvSpPr>
          <p:nvPr>
            <p:ph type="subTitle" idx="1"/>
          </p:nvPr>
        </p:nvSpPr>
        <p:spPr>
          <a:xfrm>
            <a:off x="1443741" y="2472744"/>
            <a:ext cx="7796011" cy="3979572"/>
          </a:xfrm>
        </p:spPr>
        <p:txBody>
          <a:bodyPr>
            <a:normAutofit fontScale="85000" lnSpcReduction="20000"/>
          </a:bodyPr>
          <a:lstStyle/>
          <a:p>
            <a:pPr marL="342900" indent="-342900">
              <a:buFont typeface="Arial" panose="020B0604020202020204" pitchFamily="34" charset="0"/>
              <a:buChar char="•"/>
            </a:pPr>
            <a:endParaRPr lang="es-AR" sz="2800" dirty="0"/>
          </a:p>
          <a:p>
            <a:pPr marL="342900" indent="-342900">
              <a:buFont typeface="Arial" panose="020B0604020202020204" pitchFamily="34" charset="0"/>
              <a:buChar char="•"/>
            </a:pPr>
            <a:r>
              <a:rPr lang="es-AR" sz="2800" dirty="0"/>
              <a:t>ARTICULO 931.- Definición. La obligación se extingue por confusión cuando las calidades de acreedor y de deudor se </a:t>
            </a:r>
            <a:r>
              <a:rPr lang="es-AR" sz="3300" b="1" dirty="0">
                <a:solidFill>
                  <a:srgbClr val="C00000"/>
                </a:solidFill>
              </a:rPr>
              <a:t>reúnen en una misma persona y en un mismo patrimonio.</a:t>
            </a:r>
          </a:p>
          <a:p>
            <a:pPr marL="342900" indent="-342900">
              <a:buFont typeface="Arial" panose="020B0604020202020204" pitchFamily="34" charset="0"/>
              <a:buChar char="•"/>
            </a:pPr>
            <a:endParaRPr lang="es-AR" sz="2800" dirty="0"/>
          </a:p>
          <a:p>
            <a:pPr marL="342900" indent="-342900">
              <a:buFont typeface="Arial" panose="020B0604020202020204" pitchFamily="34" charset="0"/>
              <a:buChar char="•"/>
            </a:pPr>
            <a:r>
              <a:rPr lang="es-AR" sz="2800" dirty="0"/>
              <a:t>ARTICULO 932.- Efectos. La obligación queda </a:t>
            </a:r>
            <a:r>
              <a:rPr lang="es-AR" sz="3300" b="1" dirty="0">
                <a:solidFill>
                  <a:srgbClr val="C00000"/>
                </a:solidFill>
              </a:rPr>
              <a:t>extinguida, total o parcialmente</a:t>
            </a:r>
            <a:r>
              <a:rPr lang="es-AR" sz="2800" dirty="0"/>
              <a:t>, en proporción a la parte de la deuda en que se produce la confusión.</a:t>
            </a:r>
          </a:p>
          <a:p>
            <a:pPr marL="342900" indent="-342900">
              <a:buFont typeface="Arial" panose="020B0604020202020204" pitchFamily="34" charset="0"/>
              <a:buChar char="•"/>
            </a:pPr>
            <a:endParaRPr lang="es-AR" sz="2800" dirty="0"/>
          </a:p>
        </p:txBody>
      </p:sp>
      <p:pic>
        <p:nvPicPr>
          <p:cNvPr id="5" name="Imagen 4"/>
          <p:cNvPicPr>
            <a:picLocks noChangeAspect="1"/>
          </p:cNvPicPr>
          <p:nvPr/>
        </p:nvPicPr>
        <p:blipFill>
          <a:blip r:embed="rId2"/>
          <a:stretch>
            <a:fillRect/>
          </a:stretch>
        </p:blipFill>
        <p:spPr>
          <a:xfrm>
            <a:off x="8571428" y="126519"/>
            <a:ext cx="3380168" cy="2820473"/>
          </a:xfrm>
          <a:prstGeom prst="rect">
            <a:avLst/>
          </a:prstGeom>
          <a:ln w="28575">
            <a:solidFill>
              <a:schemeClr val="tx1"/>
            </a:solidFill>
          </a:ln>
        </p:spPr>
      </p:pic>
    </p:spTree>
    <p:extLst>
      <p:ext uri="{BB962C8B-B14F-4D97-AF65-F5344CB8AC3E}">
        <p14:creationId xmlns:p14="http://schemas.microsoft.com/office/powerpoint/2010/main" val="300306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617" y="417154"/>
            <a:ext cx="8911687" cy="931975"/>
          </a:xfrm>
        </p:spPr>
        <p:txBody>
          <a:bodyPr>
            <a:normAutofit/>
          </a:bodyPr>
          <a:lstStyle/>
          <a:p>
            <a:r>
              <a:rPr lang="es-AR" b="1" dirty="0">
                <a:solidFill>
                  <a:srgbClr val="C00000"/>
                </a:solidFill>
              </a:rPr>
              <a:t>ARTICULO 933.- NOVACION </a:t>
            </a:r>
            <a:r>
              <a:rPr lang="es-AR" dirty="0"/>
              <a:t>Definición. </a:t>
            </a:r>
          </a:p>
        </p:txBody>
      </p:sp>
      <p:sp>
        <p:nvSpPr>
          <p:cNvPr id="7" name="Rectángulo 6"/>
          <p:cNvSpPr/>
          <p:nvPr/>
        </p:nvSpPr>
        <p:spPr>
          <a:xfrm>
            <a:off x="1207929" y="1529433"/>
            <a:ext cx="10795181" cy="5047536"/>
          </a:xfrm>
          <a:prstGeom prst="rect">
            <a:avLst/>
          </a:prstGeom>
        </p:spPr>
        <p:txBody>
          <a:bodyPr wrap="square">
            <a:spAutoFit/>
          </a:bodyPr>
          <a:lstStyle/>
          <a:p>
            <a:pPr algn="ctr"/>
            <a:r>
              <a:rPr lang="es-AR" sz="2000" b="1" dirty="0">
                <a:solidFill>
                  <a:srgbClr val="C00000"/>
                </a:solidFill>
              </a:rPr>
              <a:t>La novación es la extinción de una obligación por la creación de otra nueva, destinada a reemplazarla.</a:t>
            </a:r>
          </a:p>
          <a:p>
            <a:pPr algn="ctr"/>
            <a:endParaRPr lang="es-AR" sz="2000" b="1" dirty="0">
              <a:solidFill>
                <a:srgbClr val="C00000"/>
              </a:solidFill>
            </a:endParaRPr>
          </a:p>
          <a:p>
            <a:pPr marL="285750" indent="-285750">
              <a:buFont typeface="Wingdings" panose="05000000000000000000" pitchFamily="2" charset="2"/>
              <a:buChar char="v"/>
            </a:pPr>
            <a:r>
              <a:rPr lang="es-AR" dirty="0"/>
              <a:t>Voluntad de novar. La voluntad de novar es requisito esencial de la novación. En caso de duda, se presume que la nueva obligación contraída para cumplir la anterior no causa su extinción.</a:t>
            </a:r>
          </a:p>
          <a:p>
            <a:endParaRPr lang="es-AR" dirty="0"/>
          </a:p>
          <a:p>
            <a:r>
              <a:rPr lang="es-AR" dirty="0"/>
              <a:t>ARTICULO 935.- Modificaciones que no importan novación. La entrega de documentos suscriptos por el deudor en pago de la deuda y, en general, cualquier modificación accesoria de la obligación primitiva, no comporta novación.</a:t>
            </a:r>
          </a:p>
          <a:p>
            <a:endParaRPr lang="es-AR" dirty="0"/>
          </a:p>
          <a:p>
            <a:pPr marL="285750" indent="-285750">
              <a:buFont typeface="Wingdings" panose="05000000000000000000" pitchFamily="2" charset="2"/>
              <a:buChar char="v"/>
            </a:pPr>
            <a:r>
              <a:rPr lang="es-AR" b="1" dirty="0">
                <a:solidFill>
                  <a:srgbClr val="C00000"/>
                </a:solidFill>
              </a:rPr>
              <a:t>Novación por cambio de deudor</a:t>
            </a:r>
            <a:r>
              <a:rPr lang="es-AR" dirty="0"/>
              <a:t>. La novación por cambio de deudor requiere el </a:t>
            </a:r>
            <a:r>
              <a:rPr lang="es-AR" sz="2000" b="1" dirty="0">
                <a:solidFill>
                  <a:srgbClr val="002060"/>
                </a:solidFill>
              </a:rPr>
              <a:t>consentimiento del acreedor</a:t>
            </a:r>
            <a:r>
              <a:rPr lang="es-AR" dirty="0"/>
              <a:t>.</a:t>
            </a:r>
          </a:p>
          <a:p>
            <a:endParaRPr lang="es-AR" dirty="0"/>
          </a:p>
          <a:p>
            <a:pPr marL="342900" indent="-342900">
              <a:buFont typeface="Wingdings" panose="05000000000000000000" pitchFamily="2" charset="2"/>
              <a:buChar char="v"/>
            </a:pPr>
            <a:r>
              <a:rPr lang="es-AR" sz="2400" b="1" dirty="0">
                <a:solidFill>
                  <a:srgbClr val="C00000"/>
                </a:solidFill>
              </a:rPr>
              <a:t>Novación por cambio de acreedor</a:t>
            </a:r>
            <a:r>
              <a:rPr lang="es-AR" dirty="0"/>
              <a:t>. La novación por cambio de acreedor </a:t>
            </a:r>
            <a:r>
              <a:rPr lang="es-AR" sz="2000" b="1" dirty="0">
                <a:solidFill>
                  <a:srgbClr val="0070C0"/>
                </a:solidFill>
              </a:rPr>
              <a:t>requiere el consentimiento del deudor</a:t>
            </a:r>
            <a:r>
              <a:rPr lang="es-AR" dirty="0"/>
              <a:t>. Si este consentimiento no es prestado, hay cesión de crédito.</a:t>
            </a:r>
          </a:p>
        </p:txBody>
      </p:sp>
    </p:spTree>
    <p:extLst>
      <p:ext uri="{BB962C8B-B14F-4D97-AF65-F5344CB8AC3E}">
        <p14:creationId xmlns:p14="http://schemas.microsoft.com/office/powerpoint/2010/main" val="413572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6174" y="237744"/>
            <a:ext cx="9496023" cy="1280890"/>
          </a:xfrm>
        </p:spPr>
        <p:txBody>
          <a:bodyPr/>
          <a:lstStyle/>
          <a:p>
            <a:r>
              <a:rPr lang="es-AR" dirty="0"/>
              <a:t>ARTICULO 938.- Circunstancias de la obligación anterior</a:t>
            </a:r>
          </a:p>
        </p:txBody>
      </p:sp>
      <p:sp>
        <p:nvSpPr>
          <p:cNvPr id="3" name="Rectángulo 2"/>
          <p:cNvSpPr/>
          <p:nvPr/>
        </p:nvSpPr>
        <p:spPr>
          <a:xfrm>
            <a:off x="1966174" y="1518634"/>
            <a:ext cx="10225826" cy="4832092"/>
          </a:xfrm>
          <a:prstGeom prst="rect">
            <a:avLst/>
          </a:prstGeom>
        </p:spPr>
        <p:txBody>
          <a:bodyPr wrap="square">
            <a:spAutoFit/>
          </a:bodyPr>
          <a:lstStyle/>
          <a:p>
            <a:pPr marL="342900" indent="-342900" algn="ctr">
              <a:buFont typeface="Wingdings" panose="05000000000000000000" pitchFamily="2" charset="2"/>
              <a:buChar char="v"/>
            </a:pPr>
            <a:r>
              <a:rPr lang="es-AR" sz="2400" b="1" dirty="0">
                <a:solidFill>
                  <a:srgbClr val="C00000"/>
                </a:solidFill>
              </a:rPr>
              <a:t>No hay novación, si la obligación anterior:</a:t>
            </a:r>
          </a:p>
          <a:p>
            <a:endParaRPr lang="es-AR" dirty="0"/>
          </a:p>
          <a:p>
            <a:r>
              <a:rPr lang="es-AR" dirty="0"/>
              <a:t>a) </a:t>
            </a:r>
            <a:r>
              <a:rPr lang="es-AR" sz="2000" b="1" dirty="0"/>
              <a:t>está extinguida, o afectada de nulidad absoluta</a:t>
            </a:r>
            <a:r>
              <a:rPr lang="es-AR" dirty="0"/>
              <a:t>; cuando se trata de nulidad relativa, la novación vale, si al mismo tiempo se la confirma;</a:t>
            </a:r>
          </a:p>
          <a:p>
            <a:r>
              <a:rPr lang="es-AR" dirty="0"/>
              <a:t>b) </a:t>
            </a:r>
            <a:r>
              <a:rPr lang="es-AR" sz="2400" b="1" dirty="0"/>
              <a:t>estaba sujeta a condición suspensiva </a:t>
            </a:r>
            <a:r>
              <a:rPr lang="es-AR" dirty="0"/>
              <a:t>y, después de la novación, el hecho condicionante fracasa; o a condición resolutoria retroactiva, y el hecho condicionante se cumple; en estos casos, la nueva obligación produce los efectos que, como tal, le corresponden, pero no sustituye a la anterior.</a:t>
            </a:r>
          </a:p>
          <a:p>
            <a:endParaRPr lang="es-AR" dirty="0"/>
          </a:p>
          <a:p>
            <a:pPr marL="285750" indent="-285750">
              <a:buFont typeface="Wingdings" panose="05000000000000000000" pitchFamily="2" charset="2"/>
              <a:buChar char="v"/>
            </a:pPr>
            <a:r>
              <a:rPr lang="es-AR" sz="2400" b="1" dirty="0">
                <a:solidFill>
                  <a:srgbClr val="C00000"/>
                </a:solidFill>
              </a:rPr>
              <a:t>No hay novación y subsiste la obligación anterior, si la nueva:</a:t>
            </a:r>
          </a:p>
          <a:p>
            <a:endParaRPr lang="es-AR" dirty="0"/>
          </a:p>
          <a:p>
            <a:r>
              <a:rPr lang="es-AR" dirty="0"/>
              <a:t>a) está afectada </a:t>
            </a:r>
            <a:r>
              <a:rPr lang="es-AR" sz="2000" b="1" dirty="0">
                <a:solidFill>
                  <a:srgbClr val="00B0F0"/>
                </a:solidFill>
              </a:rPr>
              <a:t>de nulidad absoluta, o de nulidad relativa y no se la confirma </a:t>
            </a:r>
            <a:r>
              <a:rPr lang="es-AR" dirty="0"/>
              <a:t>ulteriormente;</a:t>
            </a:r>
          </a:p>
          <a:p>
            <a:endParaRPr lang="es-AR" dirty="0"/>
          </a:p>
          <a:p>
            <a:r>
              <a:rPr lang="es-AR" dirty="0"/>
              <a:t>b) está sujeta a condición suspensiva, y el hecho condicionante fracasa; o a condición resolutoria retroactiva y el hecho condicionante se cumple.</a:t>
            </a:r>
          </a:p>
        </p:txBody>
      </p:sp>
    </p:spTree>
    <p:extLst>
      <p:ext uri="{BB962C8B-B14F-4D97-AF65-F5344CB8AC3E}">
        <p14:creationId xmlns:p14="http://schemas.microsoft.com/office/powerpoint/2010/main" val="51648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0194" y="392291"/>
            <a:ext cx="9397305" cy="753929"/>
          </a:xfrm>
        </p:spPr>
        <p:txBody>
          <a:bodyPr>
            <a:normAutofit/>
          </a:bodyPr>
          <a:lstStyle/>
          <a:p>
            <a:pPr algn="ctr"/>
            <a:r>
              <a:rPr lang="es-AR" b="1" dirty="0"/>
              <a:t>ARTICULO 940.- Efectos de la Novación</a:t>
            </a:r>
            <a:endParaRPr lang="es-AR" b="1" i="1" dirty="0"/>
          </a:p>
        </p:txBody>
      </p:sp>
      <p:sp>
        <p:nvSpPr>
          <p:cNvPr id="3" name="Marcador de contenido 2"/>
          <p:cNvSpPr>
            <a:spLocks noGrp="1"/>
          </p:cNvSpPr>
          <p:nvPr>
            <p:ph idx="1"/>
          </p:nvPr>
        </p:nvSpPr>
        <p:spPr>
          <a:xfrm>
            <a:off x="1963748" y="1045067"/>
            <a:ext cx="9871936" cy="3812147"/>
          </a:xfrm>
        </p:spPr>
        <p:txBody>
          <a:bodyPr/>
          <a:lstStyle/>
          <a:p>
            <a:pPr marL="0" indent="0">
              <a:buNone/>
            </a:pPr>
            <a:endParaRPr lang="es-AR" dirty="0"/>
          </a:p>
          <a:p>
            <a:r>
              <a:rPr lang="es-AR" dirty="0"/>
              <a:t>La novación </a:t>
            </a:r>
            <a:r>
              <a:rPr lang="es-AR" sz="2400" b="1" dirty="0">
                <a:solidFill>
                  <a:schemeClr val="accent1">
                    <a:lumMod val="60000"/>
                    <a:lumOff val="40000"/>
                  </a:schemeClr>
                </a:solidFill>
              </a:rPr>
              <a:t>extingue la obligación originaria con sus accesorios</a:t>
            </a:r>
            <a:r>
              <a:rPr lang="es-AR" dirty="0"/>
              <a:t>. El acreedor puede impedir la extinción de las garantías personales o reales del antiguo crédito </a:t>
            </a:r>
            <a:r>
              <a:rPr lang="es-AR" b="1" dirty="0">
                <a:solidFill>
                  <a:schemeClr val="accent1">
                    <a:lumMod val="60000"/>
                    <a:lumOff val="40000"/>
                  </a:schemeClr>
                </a:solidFill>
              </a:rPr>
              <a:t>mediante reserva; </a:t>
            </a:r>
            <a:r>
              <a:rPr lang="es-AR" dirty="0"/>
              <a:t>en tal caso, las garantías pasan a la nueva obligación sólo si quien las constituyó participó en el acuerdo novatorio.</a:t>
            </a:r>
          </a:p>
          <a:p>
            <a:endParaRPr lang="es-AR" dirty="0"/>
          </a:p>
          <a:p>
            <a:r>
              <a:rPr lang="es-AR" sz="2000" b="1" dirty="0">
                <a:solidFill>
                  <a:srgbClr val="FF0000"/>
                </a:solidFill>
              </a:rPr>
              <a:t>ARTICULO 941.- Novación legal. </a:t>
            </a:r>
            <a:r>
              <a:rPr lang="es-AR" dirty="0"/>
              <a:t>Las disposiciones de esta Sección se aplican supletoriamente cuando la novación se produce por disposición de la ley.</a:t>
            </a:r>
          </a:p>
          <a:p>
            <a:endParaRPr lang="es-AR" dirty="0"/>
          </a:p>
        </p:txBody>
      </p:sp>
      <p:pic>
        <p:nvPicPr>
          <p:cNvPr id="5" name="Imagen 4"/>
          <p:cNvPicPr>
            <a:picLocks noChangeAspect="1"/>
          </p:cNvPicPr>
          <p:nvPr/>
        </p:nvPicPr>
        <p:blipFill>
          <a:blip r:embed="rId2"/>
          <a:stretch>
            <a:fillRect/>
          </a:stretch>
        </p:blipFill>
        <p:spPr>
          <a:xfrm>
            <a:off x="4360572" y="4130608"/>
            <a:ext cx="4641761" cy="2320881"/>
          </a:xfrm>
          <a:prstGeom prst="rect">
            <a:avLst/>
          </a:prstGeom>
        </p:spPr>
      </p:pic>
    </p:spTree>
    <p:extLst>
      <p:ext uri="{BB962C8B-B14F-4D97-AF65-F5344CB8AC3E}">
        <p14:creationId xmlns:p14="http://schemas.microsoft.com/office/powerpoint/2010/main" val="116542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8671" y="443806"/>
            <a:ext cx="6486681" cy="1280890"/>
          </a:xfrm>
        </p:spPr>
        <p:txBody>
          <a:bodyPr>
            <a:normAutofit fontScale="90000"/>
          </a:bodyPr>
          <a:lstStyle/>
          <a:p>
            <a:pPr algn="ctr"/>
            <a:r>
              <a:rPr lang="es-AR" sz="5300" b="1" dirty="0">
                <a:solidFill>
                  <a:srgbClr val="00B0F0"/>
                </a:solidFill>
              </a:rPr>
              <a:t>Dación en pago</a:t>
            </a:r>
            <a:br>
              <a:rPr lang="es-AR" sz="4000" dirty="0"/>
            </a:br>
            <a:endParaRPr lang="es-AR" b="1" dirty="0"/>
          </a:p>
        </p:txBody>
      </p:sp>
      <p:sp>
        <p:nvSpPr>
          <p:cNvPr id="3" name="Marcador de contenido 2"/>
          <p:cNvSpPr>
            <a:spLocks noGrp="1"/>
          </p:cNvSpPr>
          <p:nvPr>
            <p:ph idx="1"/>
          </p:nvPr>
        </p:nvSpPr>
        <p:spPr>
          <a:xfrm>
            <a:off x="1906631" y="2446985"/>
            <a:ext cx="10032084" cy="3777622"/>
          </a:xfrm>
        </p:spPr>
        <p:txBody>
          <a:bodyPr>
            <a:normAutofit/>
          </a:bodyPr>
          <a:lstStyle/>
          <a:p>
            <a:endParaRPr lang="es-AR" dirty="0"/>
          </a:p>
          <a:p>
            <a:r>
              <a:rPr lang="es-AR" dirty="0"/>
              <a:t>ARTICULO 942.- Definición. La obligación se extingue cuando el acreedor voluntariamente </a:t>
            </a:r>
            <a:r>
              <a:rPr lang="es-AR" sz="2000" b="1" dirty="0">
                <a:solidFill>
                  <a:srgbClr val="FF0000"/>
                </a:solidFill>
              </a:rPr>
              <a:t>acepta en pago una prestación diversa de la adeudada</a:t>
            </a:r>
            <a:r>
              <a:rPr lang="es-AR" dirty="0"/>
              <a:t>.</a:t>
            </a:r>
          </a:p>
          <a:p>
            <a:endParaRPr lang="es-AR" dirty="0"/>
          </a:p>
          <a:p>
            <a:r>
              <a:rPr lang="es-AR" dirty="0"/>
              <a:t>ARTICULO 943.- Reglas aplicables. La dación en pago se rige por las disposiciones aplicables al contrato con el que tenga mayor afinidad.</a:t>
            </a:r>
          </a:p>
          <a:p>
            <a:endParaRPr lang="es-AR" dirty="0"/>
          </a:p>
          <a:p>
            <a:r>
              <a:rPr lang="es-AR" dirty="0"/>
              <a:t>El deudor responde por la evicción y los vicios redhibitorios de lo entregado; estos efectos no hacen renacer la obligación primitiva, excepto pacto expreso y sin perjuicio de terceros.</a:t>
            </a:r>
          </a:p>
        </p:txBody>
      </p:sp>
      <p:pic>
        <p:nvPicPr>
          <p:cNvPr id="4" name="Imagen 3"/>
          <p:cNvPicPr>
            <a:picLocks noChangeAspect="1"/>
          </p:cNvPicPr>
          <p:nvPr/>
        </p:nvPicPr>
        <p:blipFill>
          <a:blip r:embed="rId2"/>
          <a:stretch>
            <a:fillRect/>
          </a:stretch>
        </p:blipFill>
        <p:spPr>
          <a:xfrm>
            <a:off x="7156361" y="112508"/>
            <a:ext cx="3816439" cy="2334477"/>
          </a:xfrm>
          <a:prstGeom prst="rect">
            <a:avLst/>
          </a:prstGeom>
        </p:spPr>
      </p:pic>
    </p:spTree>
    <p:extLst>
      <p:ext uri="{BB962C8B-B14F-4D97-AF65-F5344CB8AC3E}">
        <p14:creationId xmlns:p14="http://schemas.microsoft.com/office/powerpoint/2010/main" val="368227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61375" y="235621"/>
            <a:ext cx="9144000" cy="1852657"/>
          </a:xfrm>
        </p:spPr>
        <p:txBody>
          <a:bodyPr/>
          <a:lstStyle/>
          <a:p>
            <a:r>
              <a:rPr lang="es-AR" sz="6000" b="1" dirty="0">
                <a:solidFill>
                  <a:srgbClr val="C00000"/>
                </a:solidFill>
              </a:rPr>
              <a:t>RENUNCIA</a:t>
            </a:r>
            <a:br>
              <a:rPr lang="es-AR" b="1" dirty="0">
                <a:solidFill>
                  <a:srgbClr val="C00000"/>
                </a:solidFill>
              </a:rPr>
            </a:br>
            <a:endParaRPr lang="es-AR" b="1" dirty="0"/>
          </a:p>
        </p:txBody>
      </p:sp>
      <p:sp>
        <p:nvSpPr>
          <p:cNvPr id="3" name="Subtítulo 2"/>
          <p:cNvSpPr>
            <a:spLocks noGrp="1"/>
          </p:cNvSpPr>
          <p:nvPr>
            <p:ph type="subTitle" idx="1"/>
          </p:nvPr>
        </p:nvSpPr>
        <p:spPr>
          <a:xfrm>
            <a:off x="1661375" y="1828800"/>
            <a:ext cx="9474558" cy="3116688"/>
          </a:xfrm>
        </p:spPr>
        <p:txBody>
          <a:bodyPr>
            <a:noAutofit/>
          </a:bodyPr>
          <a:lstStyle/>
          <a:p>
            <a:pPr marL="342900" indent="-342900" algn="just">
              <a:buFont typeface="Arial" panose="020B0604020202020204" pitchFamily="34" charset="0"/>
              <a:buChar char="•"/>
            </a:pPr>
            <a:endParaRPr lang="es-AR" sz="2400" b="1" dirty="0">
              <a:solidFill>
                <a:srgbClr val="C00000"/>
              </a:solidFill>
            </a:endParaRPr>
          </a:p>
          <a:p>
            <a:pPr marL="342900" indent="-342900" algn="just">
              <a:buFont typeface="Arial" panose="020B0604020202020204" pitchFamily="34" charset="0"/>
              <a:buChar char="•"/>
            </a:pPr>
            <a:r>
              <a:rPr lang="es-AR" sz="2000" b="1" dirty="0">
                <a:solidFill>
                  <a:srgbClr val="C00000"/>
                </a:solidFill>
              </a:rPr>
              <a:t>ARTICULO 944.- Caracteres. Toda persona puede renunciar a los derechos conferidos por la ley cuando </a:t>
            </a:r>
            <a:r>
              <a:rPr lang="es-AR" sz="2000" b="1" dirty="0">
                <a:solidFill>
                  <a:srgbClr val="00B0F0"/>
                </a:solidFill>
              </a:rPr>
              <a:t>la renuncia no está prohibida y sólo afecta intereses privados.</a:t>
            </a:r>
            <a:r>
              <a:rPr lang="es-AR" sz="2000" b="1" dirty="0">
                <a:solidFill>
                  <a:srgbClr val="C00000"/>
                </a:solidFill>
              </a:rPr>
              <a:t> No se admite la renuncia anticipada de las defensas que puedan hacerse valer en juicio.</a:t>
            </a:r>
          </a:p>
          <a:p>
            <a:pPr algn="just"/>
            <a:endParaRPr lang="es-AR" sz="2000" b="1" dirty="0">
              <a:solidFill>
                <a:srgbClr val="C00000"/>
              </a:solidFill>
            </a:endParaRPr>
          </a:p>
          <a:p>
            <a:pPr marL="342900" indent="-342900" algn="just">
              <a:buFont typeface="Arial" panose="020B0604020202020204" pitchFamily="34" charset="0"/>
              <a:buChar char="•"/>
            </a:pPr>
            <a:r>
              <a:rPr lang="es-AR" sz="2000" b="1" dirty="0">
                <a:solidFill>
                  <a:srgbClr val="00B0F0"/>
                </a:solidFill>
              </a:rPr>
              <a:t>ARTICULO 945.- Renuncia onerosa y gratuita. </a:t>
            </a:r>
            <a:r>
              <a:rPr lang="es-AR" sz="2000" b="1" dirty="0">
                <a:solidFill>
                  <a:srgbClr val="C00000"/>
                </a:solidFill>
              </a:rPr>
              <a:t>Si la renuncia se hace por un precio, o a cambio de una ventaja cualquiera, es regida por los principios de los contratos onerosos. La renuncia gratuita de un derecho sólo puede ser hecha por quien tiene capacidad para donar.</a:t>
            </a:r>
          </a:p>
          <a:p>
            <a:pPr algn="just"/>
            <a:endParaRPr lang="es-AR" sz="2000" b="1" dirty="0">
              <a:solidFill>
                <a:srgbClr val="C00000"/>
              </a:solidFill>
            </a:endParaRPr>
          </a:p>
          <a:p>
            <a:pPr marL="342900" indent="-342900" algn="just">
              <a:buFont typeface="Arial" panose="020B0604020202020204" pitchFamily="34" charset="0"/>
              <a:buChar char="•"/>
            </a:pPr>
            <a:r>
              <a:rPr lang="es-AR" sz="2000" b="1" dirty="0">
                <a:solidFill>
                  <a:srgbClr val="00B0F0"/>
                </a:solidFill>
              </a:rPr>
              <a:t>ARTICULO 946.- Aceptación. </a:t>
            </a:r>
            <a:r>
              <a:rPr lang="es-AR" sz="2000" b="1" dirty="0">
                <a:solidFill>
                  <a:srgbClr val="C00000"/>
                </a:solidFill>
              </a:rPr>
              <a:t>La aceptación de la renuncia por el beneficiario causa la extinción del derecho.</a:t>
            </a:r>
          </a:p>
        </p:txBody>
      </p:sp>
      <p:pic>
        <p:nvPicPr>
          <p:cNvPr id="4" name="Imagen 3"/>
          <p:cNvPicPr>
            <a:picLocks noChangeAspect="1"/>
          </p:cNvPicPr>
          <p:nvPr/>
        </p:nvPicPr>
        <p:blipFill>
          <a:blip r:embed="rId2"/>
          <a:stretch>
            <a:fillRect/>
          </a:stretch>
        </p:blipFill>
        <p:spPr>
          <a:xfrm>
            <a:off x="6012286" y="196034"/>
            <a:ext cx="3464418" cy="1672353"/>
          </a:xfrm>
          <a:prstGeom prst="rect">
            <a:avLst/>
          </a:prstGeom>
        </p:spPr>
      </p:pic>
    </p:spTree>
    <p:extLst>
      <p:ext uri="{BB962C8B-B14F-4D97-AF65-F5344CB8AC3E}">
        <p14:creationId xmlns:p14="http://schemas.microsoft.com/office/powerpoint/2010/main" val="367423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AR" sz="6000" b="1" dirty="0"/>
              <a:t>RENUNCIA</a:t>
            </a:r>
            <a:br>
              <a:rPr lang="es-AR" sz="6000" b="1" dirty="0"/>
            </a:br>
            <a:endParaRPr lang="es-AR" sz="6000" b="1" dirty="0"/>
          </a:p>
        </p:txBody>
      </p:sp>
      <p:sp>
        <p:nvSpPr>
          <p:cNvPr id="3" name="Marcador de contenido 2"/>
          <p:cNvSpPr>
            <a:spLocks noGrp="1"/>
          </p:cNvSpPr>
          <p:nvPr>
            <p:ph idx="1"/>
          </p:nvPr>
        </p:nvSpPr>
        <p:spPr/>
        <p:txBody>
          <a:bodyPr>
            <a:normAutofit fontScale="55000" lnSpcReduction="20000"/>
          </a:bodyPr>
          <a:lstStyle/>
          <a:p>
            <a:r>
              <a:rPr lang="es-AR" sz="4000" b="1" dirty="0"/>
              <a:t>ARTICULO 947.- Retractación. La renuncia puede ser retractada mientras no haya sido aceptada, quedando a salvo los derechos adquiridos por terceros.</a:t>
            </a:r>
          </a:p>
          <a:p>
            <a:endParaRPr lang="es-AR" sz="4000" b="1" dirty="0"/>
          </a:p>
          <a:p>
            <a:r>
              <a:rPr lang="es-AR" sz="4000" b="1" dirty="0"/>
              <a:t>ARTICULO 948.- Prueba. La voluntad de renunciar no se presume y la interpretación de los actos que permiten inducirla es restrictiva.</a:t>
            </a:r>
          </a:p>
          <a:p>
            <a:endParaRPr lang="es-AR" sz="4000" b="1" dirty="0"/>
          </a:p>
          <a:p>
            <a:r>
              <a:rPr lang="es-AR" sz="4000" b="1" dirty="0"/>
              <a:t>ARTICULO 949.- Forma. La renuncia no está sujeta a formas especiales, aun cuando se refiera a derechos que constan en un instrumento público.</a:t>
            </a:r>
          </a:p>
        </p:txBody>
      </p:sp>
    </p:spTree>
    <p:extLst>
      <p:ext uri="{BB962C8B-B14F-4D97-AF65-F5344CB8AC3E}">
        <p14:creationId xmlns:p14="http://schemas.microsoft.com/office/powerpoint/2010/main" val="4281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3042" y="132610"/>
            <a:ext cx="9839459" cy="1280890"/>
          </a:xfrm>
        </p:spPr>
        <p:txBody>
          <a:bodyPr>
            <a:normAutofit fontScale="90000"/>
          </a:bodyPr>
          <a:lstStyle/>
          <a:p>
            <a:pPr algn="ctr"/>
            <a:r>
              <a:rPr lang="es-AR" sz="6600" b="1" dirty="0"/>
              <a:t>ARTICULO 950.- Remisión	</a:t>
            </a:r>
          </a:p>
        </p:txBody>
      </p:sp>
      <p:sp>
        <p:nvSpPr>
          <p:cNvPr id="3" name="Marcador de contenido 2"/>
          <p:cNvSpPr>
            <a:spLocks noGrp="1"/>
          </p:cNvSpPr>
          <p:nvPr>
            <p:ph idx="1"/>
          </p:nvPr>
        </p:nvSpPr>
        <p:spPr>
          <a:xfrm>
            <a:off x="1313645" y="1413500"/>
            <a:ext cx="10650828" cy="5322151"/>
          </a:xfrm>
        </p:spPr>
        <p:txBody>
          <a:bodyPr>
            <a:normAutofit fontScale="92500" lnSpcReduction="20000"/>
          </a:bodyPr>
          <a:lstStyle/>
          <a:p>
            <a:pPr marL="0" indent="0">
              <a:buNone/>
            </a:pPr>
            <a:r>
              <a:rPr lang="es-AR" b="1" dirty="0"/>
              <a:t>Se considera remitida la deuda, excepto prueba en contrario, </a:t>
            </a:r>
            <a:r>
              <a:rPr lang="es-AR" sz="1900" b="1" dirty="0">
                <a:solidFill>
                  <a:srgbClr val="00B0F0"/>
                </a:solidFill>
              </a:rPr>
              <a:t>cuando el acreedor entrega voluntariamente al deudor el documento original en que consta la deuda</a:t>
            </a:r>
            <a:r>
              <a:rPr lang="es-AR" b="1" dirty="0"/>
              <a:t>. Si el documento es un instrumento protocolizado y su testimonio o copia se halla en poder del deudor sin anotación del pago o remisión, y tampoco consta el pago o la remisión en el documento original, el deudor debe probar que el acreedor le entregó el testimonio de la copia como remisión de la deuda.</a:t>
            </a:r>
          </a:p>
          <a:p>
            <a:pPr marL="0" indent="0">
              <a:buNone/>
            </a:pPr>
            <a:endParaRPr lang="es-AR" b="1" dirty="0"/>
          </a:p>
          <a:p>
            <a:pPr marL="0" indent="0">
              <a:buNone/>
            </a:pPr>
            <a:r>
              <a:rPr lang="es-AR" sz="2200" b="1" dirty="0">
                <a:solidFill>
                  <a:srgbClr val="FF0000"/>
                </a:solidFill>
              </a:rPr>
              <a:t>Las disposiciones sobre la renuncia se aplican a la remisión de la deuda hecha por el acreedor.</a:t>
            </a:r>
          </a:p>
          <a:p>
            <a:pPr marL="0" indent="0">
              <a:buNone/>
            </a:pPr>
            <a:endParaRPr lang="es-AR" b="1" dirty="0"/>
          </a:p>
          <a:p>
            <a:pPr marL="0" indent="0">
              <a:buNone/>
            </a:pPr>
            <a:r>
              <a:rPr lang="es-AR" b="1" dirty="0"/>
              <a:t>ARTICULO 952.- Efectos. La remisión de la deuda </a:t>
            </a:r>
            <a:r>
              <a:rPr lang="es-AR" sz="1900" b="1" dirty="0">
                <a:solidFill>
                  <a:srgbClr val="FF0000"/>
                </a:solidFill>
              </a:rPr>
              <a:t>produce los efectos del pago</a:t>
            </a:r>
            <a:r>
              <a:rPr lang="es-AR" b="1" dirty="0"/>
              <a:t>. Sin embargo, la remisión en favor del fiador no aprovecha al deudor. La hecha a favor de uno de varios fiadores no aprovecha a los demás.</a:t>
            </a:r>
          </a:p>
          <a:p>
            <a:pPr marL="0" indent="0">
              <a:buNone/>
            </a:pPr>
            <a:endParaRPr lang="es-AR" b="1" dirty="0"/>
          </a:p>
          <a:p>
            <a:pPr marL="0" indent="0">
              <a:buNone/>
            </a:pPr>
            <a:r>
              <a:rPr lang="es-AR" b="1" dirty="0"/>
              <a:t>ARTICULO 953.- Pago parcial del fiador. </a:t>
            </a:r>
            <a:r>
              <a:rPr lang="es-AR" sz="1900" b="1" dirty="0">
                <a:solidFill>
                  <a:srgbClr val="92D050"/>
                </a:solidFill>
              </a:rPr>
              <a:t>El fiador que pagó una parte de la deuda antes de la remisión hecha al deudor, no puede repetir el pago contra el acreedor</a:t>
            </a:r>
            <a:r>
              <a:rPr lang="es-AR" b="1" dirty="0"/>
              <a:t>.</a:t>
            </a:r>
          </a:p>
          <a:p>
            <a:pPr marL="0" indent="0">
              <a:buNone/>
            </a:pPr>
            <a:endParaRPr lang="es-AR" b="1" dirty="0"/>
          </a:p>
          <a:p>
            <a:pPr marL="0" indent="0">
              <a:buNone/>
            </a:pPr>
            <a:r>
              <a:rPr lang="es-AR" b="1" dirty="0"/>
              <a:t>ARTICULO 954.- Entrega de la cosa dada en prenda. </a:t>
            </a:r>
            <a:r>
              <a:rPr lang="es-AR" sz="2200" b="1" dirty="0">
                <a:solidFill>
                  <a:schemeClr val="accent2">
                    <a:lumMod val="60000"/>
                    <a:lumOff val="40000"/>
                  </a:schemeClr>
                </a:solidFill>
              </a:rPr>
              <a:t>La restitución al deudor de la cosa dada en prenda causa sólo la remisión de la prenda, pero no la remisión de la deuda</a:t>
            </a:r>
          </a:p>
        </p:txBody>
      </p:sp>
    </p:spTree>
    <p:extLst>
      <p:ext uri="{BB962C8B-B14F-4D97-AF65-F5344CB8AC3E}">
        <p14:creationId xmlns:p14="http://schemas.microsoft.com/office/powerpoint/2010/main" val="251637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203" y="54691"/>
            <a:ext cx="10515600" cy="1325563"/>
          </a:xfrm>
        </p:spPr>
        <p:txBody>
          <a:bodyPr>
            <a:noAutofit/>
          </a:bodyPr>
          <a:lstStyle/>
          <a:p>
            <a:pPr algn="ctr"/>
            <a:r>
              <a:rPr lang="es-AR" sz="5400" dirty="0"/>
              <a:t>Imposibilidad de cumplimiento</a:t>
            </a:r>
            <a:br>
              <a:rPr lang="es-AR" sz="5400" dirty="0"/>
            </a:br>
            <a:br>
              <a:rPr lang="es-AR" sz="5400" dirty="0"/>
            </a:br>
            <a:endParaRPr lang="es-AR" sz="5400" dirty="0"/>
          </a:p>
        </p:txBody>
      </p:sp>
      <p:sp>
        <p:nvSpPr>
          <p:cNvPr id="3" name="Marcador de contenido 2"/>
          <p:cNvSpPr>
            <a:spLocks noGrp="1"/>
          </p:cNvSpPr>
          <p:nvPr>
            <p:ph idx="1"/>
          </p:nvPr>
        </p:nvSpPr>
        <p:spPr>
          <a:xfrm>
            <a:off x="1018504" y="2466832"/>
            <a:ext cx="10515600" cy="4848495"/>
          </a:xfrm>
        </p:spPr>
        <p:txBody>
          <a:bodyPr>
            <a:normAutofit/>
          </a:bodyPr>
          <a:lstStyle/>
          <a:p>
            <a:pPr marL="0" indent="0" algn="ctr">
              <a:buNone/>
            </a:pPr>
            <a:r>
              <a:rPr lang="es-AR" sz="4000" b="1" dirty="0"/>
              <a:t> </a:t>
            </a:r>
          </a:p>
        </p:txBody>
      </p:sp>
      <p:sp>
        <p:nvSpPr>
          <p:cNvPr id="5" name="Rectángulo 4"/>
          <p:cNvSpPr/>
          <p:nvPr/>
        </p:nvSpPr>
        <p:spPr>
          <a:xfrm>
            <a:off x="1386624" y="1253050"/>
            <a:ext cx="7589950" cy="3754874"/>
          </a:xfrm>
          <a:prstGeom prst="rect">
            <a:avLst/>
          </a:prstGeom>
        </p:spPr>
        <p:txBody>
          <a:bodyPr wrap="square">
            <a:spAutoFit/>
          </a:bodyPr>
          <a:lstStyle/>
          <a:p>
            <a:endParaRPr lang="es-AR" dirty="0"/>
          </a:p>
          <a:p>
            <a:r>
              <a:rPr lang="es-AR" dirty="0"/>
              <a:t>ARTICULO 955.- Definición. La imposibilidad sobrevenida, objetiva, absoluta y definitiva de la prestación, producida por </a:t>
            </a:r>
            <a:r>
              <a:rPr lang="es-AR" sz="2000" b="1" dirty="0">
                <a:solidFill>
                  <a:srgbClr val="FF0000"/>
                </a:solidFill>
              </a:rPr>
              <a:t>caso fortuito o fuerza mayor, extingue la obligación,</a:t>
            </a:r>
            <a:r>
              <a:rPr lang="es-AR" dirty="0"/>
              <a:t> </a:t>
            </a:r>
            <a:r>
              <a:rPr lang="es-AR" sz="2000" b="1" dirty="0">
                <a:solidFill>
                  <a:srgbClr val="FF0000"/>
                </a:solidFill>
              </a:rPr>
              <a:t>sin responsabilidad. </a:t>
            </a:r>
            <a:r>
              <a:rPr lang="es-AR" dirty="0"/>
              <a:t>Si la imposibilidad sobreviene debido a causas imputables al deudor, la obligación modifica su objeto y se convierte en la de pagar una indemnización de los daños causados.</a:t>
            </a:r>
          </a:p>
          <a:p>
            <a:endParaRPr lang="es-AR" dirty="0"/>
          </a:p>
          <a:p>
            <a:r>
              <a:rPr lang="es-AR" dirty="0"/>
              <a:t>ARTICULO 956.- Imposibilidad temporaria. La imposibilidad sobrevenida, objetiva, absoluta y temporaria de la prestación tiene efecto extintivo cuando el plazo es esencial, o cuando su duración frustra el interés del acreedor de modo irreversible.</a:t>
            </a:r>
          </a:p>
        </p:txBody>
      </p:sp>
    </p:spTree>
    <p:extLst>
      <p:ext uri="{BB962C8B-B14F-4D97-AF65-F5344CB8AC3E}">
        <p14:creationId xmlns:p14="http://schemas.microsoft.com/office/powerpoint/2010/main" val="32429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6101" y="414399"/>
            <a:ext cx="8911687" cy="1280890"/>
          </a:xfrm>
        </p:spPr>
        <p:txBody>
          <a:bodyPr/>
          <a:lstStyle/>
          <a:p>
            <a:pPr algn="ctr"/>
            <a:r>
              <a:rPr lang="es-AR" dirty="0"/>
              <a:t>PAGO POR SUBROGACIÓN</a:t>
            </a:r>
          </a:p>
        </p:txBody>
      </p:sp>
      <p:sp>
        <p:nvSpPr>
          <p:cNvPr id="6" name="Rectángulo 5"/>
          <p:cNvSpPr/>
          <p:nvPr/>
        </p:nvSpPr>
        <p:spPr>
          <a:xfrm>
            <a:off x="1727904" y="1231650"/>
            <a:ext cx="9669900" cy="646331"/>
          </a:xfrm>
          <a:prstGeom prst="rect">
            <a:avLst/>
          </a:prstGeom>
          <a:ln w="28575">
            <a:solidFill>
              <a:srgbClr val="C00000"/>
            </a:solidFill>
          </a:ln>
        </p:spPr>
        <p:txBody>
          <a:bodyPr wrap="square">
            <a:spAutoFit/>
          </a:bodyPr>
          <a:lstStyle/>
          <a:p>
            <a:r>
              <a:rPr lang="es-AR" b="1" dirty="0">
                <a:solidFill>
                  <a:srgbClr val="FF0000"/>
                </a:solidFill>
              </a:rPr>
              <a:t>ARTICULO 914.- El pago por subrogación transmite al tercero que paga todos los derechos y acciones del acreedor. La subrogación puede ser legal o convencional.</a:t>
            </a:r>
          </a:p>
        </p:txBody>
      </p:sp>
      <p:sp>
        <p:nvSpPr>
          <p:cNvPr id="7" name="Rectángulo 6"/>
          <p:cNvSpPr/>
          <p:nvPr/>
        </p:nvSpPr>
        <p:spPr>
          <a:xfrm>
            <a:off x="2226965" y="2345362"/>
            <a:ext cx="9402657" cy="3662541"/>
          </a:xfrm>
          <a:prstGeom prst="rect">
            <a:avLst/>
          </a:prstGeom>
        </p:spPr>
        <p:txBody>
          <a:bodyPr wrap="square">
            <a:spAutoFit/>
          </a:bodyPr>
          <a:lstStyle/>
          <a:p>
            <a:r>
              <a:rPr lang="es-AR" dirty="0"/>
              <a:t>ARTICULO 915.- </a:t>
            </a:r>
            <a:r>
              <a:rPr lang="es-AR" sz="2000" b="1" dirty="0">
                <a:solidFill>
                  <a:srgbClr val="FF0000"/>
                </a:solidFill>
              </a:rPr>
              <a:t>Subrogación legal</a:t>
            </a:r>
            <a:r>
              <a:rPr lang="es-AR" dirty="0"/>
              <a:t>. La subrogación legal tiene lugar a favor:</a:t>
            </a:r>
          </a:p>
          <a:p>
            <a:endParaRPr lang="es-AR" dirty="0"/>
          </a:p>
          <a:p>
            <a:r>
              <a:rPr lang="es-AR" sz="2000" b="1" dirty="0">
                <a:solidFill>
                  <a:srgbClr val="0070C0"/>
                </a:solidFill>
              </a:rPr>
              <a:t>a) del que paga una deuda a la que estaba obligado con otros, o por otros;</a:t>
            </a:r>
          </a:p>
          <a:p>
            <a:endParaRPr lang="es-AR" dirty="0"/>
          </a:p>
          <a:p>
            <a:r>
              <a:rPr lang="es-AR" sz="2000" b="1" dirty="0">
                <a:solidFill>
                  <a:srgbClr val="00B050"/>
                </a:solidFill>
              </a:rPr>
              <a:t>b) del tercero, interesado o no, que paga con asentimiento del deudor o en su ignorancia;</a:t>
            </a:r>
          </a:p>
          <a:p>
            <a:endParaRPr lang="es-AR" dirty="0"/>
          </a:p>
          <a:p>
            <a:r>
              <a:rPr lang="es-AR" sz="2000" b="1" dirty="0">
                <a:solidFill>
                  <a:schemeClr val="accent2">
                    <a:lumMod val="75000"/>
                  </a:schemeClr>
                </a:solidFill>
              </a:rPr>
              <a:t>c) del tercero interesado que paga aun con la oposición del deudor;</a:t>
            </a:r>
          </a:p>
          <a:p>
            <a:endParaRPr lang="es-AR" dirty="0"/>
          </a:p>
          <a:p>
            <a:r>
              <a:rPr lang="es-AR" sz="2000" b="1" dirty="0">
                <a:solidFill>
                  <a:srgbClr val="FFC000"/>
                </a:solidFill>
              </a:rPr>
              <a:t>d) del heredero con responsabilidad limitada que paga con fondos propios una deuda del causante.</a:t>
            </a:r>
          </a:p>
        </p:txBody>
      </p:sp>
    </p:spTree>
    <p:extLst>
      <p:ext uri="{BB962C8B-B14F-4D97-AF65-F5344CB8AC3E}">
        <p14:creationId xmlns:p14="http://schemas.microsoft.com/office/powerpoint/2010/main" val="376203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6378" y="257577"/>
            <a:ext cx="9942490" cy="1969395"/>
          </a:xfrm>
        </p:spPr>
        <p:txBody>
          <a:bodyPr>
            <a:normAutofit fontScale="90000"/>
          </a:bodyPr>
          <a:lstStyle/>
          <a:p>
            <a:r>
              <a:rPr lang="es-AR" dirty="0"/>
              <a:t>ART 916.- Subrogación convencional por el </a:t>
            </a:r>
            <a:r>
              <a:rPr lang="es-AR" sz="4000" b="1" dirty="0">
                <a:solidFill>
                  <a:srgbClr val="FFC000"/>
                </a:solidFill>
              </a:rPr>
              <a:t>acreedor. </a:t>
            </a:r>
            <a:r>
              <a:rPr lang="es-AR" dirty="0"/>
              <a:t>El acreedor puede subrogar en sus derechos </a:t>
            </a:r>
            <a:r>
              <a:rPr lang="es-AR" sz="4000" b="1" dirty="0">
                <a:solidFill>
                  <a:srgbClr val="FFC000"/>
                </a:solidFill>
              </a:rPr>
              <a:t>al tercero que paga.</a:t>
            </a:r>
            <a:br>
              <a:rPr lang="es-AR" dirty="0"/>
            </a:br>
            <a:endParaRPr lang="es-AR" dirty="0"/>
          </a:p>
        </p:txBody>
      </p:sp>
      <p:sp>
        <p:nvSpPr>
          <p:cNvPr id="3" name="Rectángulo 2"/>
          <p:cNvSpPr/>
          <p:nvPr/>
        </p:nvSpPr>
        <p:spPr>
          <a:xfrm>
            <a:off x="2086378" y="2703490"/>
            <a:ext cx="9684912" cy="3231654"/>
          </a:xfrm>
          <a:prstGeom prst="rect">
            <a:avLst/>
          </a:prstGeom>
        </p:spPr>
        <p:txBody>
          <a:bodyPr wrap="square">
            <a:spAutoFit/>
          </a:bodyPr>
          <a:lstStyle/>
          <a:p>
            <a:r>
              <a:rPr lang="es-AR" dirty="0"/>
              <a:t>ARTICULO 917.- </a:t>
            </a:r>
            <a:r>
              <a:rPr lang="es-AR" sz="2400" b="1" dirty="0">
                <a:solidFill>
                  <a:srgbClr val="C00000"/>
                </a:solidFill>
              </a:rPr>
              <a:t>Subrogación convencional por el deudor</a:t>
            </a:r>
            <a:r>
              <a:rPr lang="es-AR" dirty="0"/>
              <a:t>. El deudor que paga al acreedor con fondos de terceros puede subrogar al prestamista. Para que tenga los efectos previstos en estas normas es necesario que:</a:t>
            </a:r>
          </a:p>
          <a:p>
            <a:endParaRPr lang="es-AR" dirty="0"/>
          </a:p>
          <a:p>
            <a:r>
              <a:rPr lang="es-AR" dirty="0"/>
              <a:t>a) tanto el préstamo como el pago consten en instrumentos con fecha cierta anterior;</a:t>
            </a:r>
          </a:p>
          <a:p>
            <a:endParaRPr lang="es-AR" dirty="0"/>
          </a:p>
          <a:p>
            <a:r>
              <a:rPr lang="es-AR" dirty="0"/>
              <a:t>b) en el recibo conste que los fondos pertenecen al subrogado;</a:t>
            </a:r>
          </a:p>
          <a:p>
            <a:endParaRPr lang="es-AR" dirty="0"/>
          </a:p>
          <a:p>
            <a:r>
              <a:rPr lang="es-AR" dirty="0"/>
              <a:t>c) en el instrumento del préstamo conste que con ese dinero se cumplirá la obligación del deudor.</a:t>
            </a:r>
          </a:p>
        </p:txBody>
      </p:sp>
    </p:spTree>
    <p:extLst>
      <p:ext uri="{BB962C8B-B14F-4D97-AF65-F5344CB8AC3E}">
        <p14:creationId xmlns:p14="http://schemas.microsoft.com/office/powerpoint/2010/main" val="350727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6981" y="667322"/>
            <a:ext cx="10457645" cy="5386090"/>
          </a:xfrm>
          <a:prstGeom prst="rect">
            <a:avLst/>
          </a:prstGeom>
        </p:spPr>
        <p:txBody>
          <a:bodyPr wrap="square">
            <a:spAutoFit/>
          </a:bodyPr>
          <a:lstStyle/>
          <a:p>
            <a:r>
              <a:rPr lang="es-AR" dirty="0"/>
              <a:t>ARTICULO 918.- Efectos. </a:t>
            </a:r>
            <a:r>
              <a:rPr lang="es-AR" sz="2000" b="1" dirty="0">
                <a:solidFill>
                  <a:srgbClr val="C00000"/>
                </a:solidFill>
              </a:rPr>
              <a:t>El pago por subrogación transmite al tercero todos los derechos y acciones del acreedor, </a:t>
            </a:r>
            <a:r>
              <a:rPr lang="es-AR" dirty="0"/>
              <a:t>y los accesorios del crédito. El tercero subrogante mantiene las acciones contra los coobligados, fiadores, y garantes personales y reales, y los privilegios y el derecho de retención si lo hay.</a:t>
            </a:r>
          </a:p>
          <a:p>
            <a:endParaRPr lang="es-AR" dirty="0"/>
          </a:p>
          <a:p>
            <a:r>
              <a:rPr lang="es-AR" sz="2400" b="1" dirty="0">
                <a:solidFill>
                  <a:srgbClr val="C00000"/>
                </a:solidFill>
              </a:rPr>
              <a:t>ARTICULO 919.- Límites. </a:t>
            </a:r>
            <a:r>
              <a:rPr lang="es-AR" dirty="0"/>
              <a:t>La transmisión del crédito tiene las siguientes limitaciones:</a:t>
            </a:r>
          </a:p>
          <a:p>
            <a:endParaRPr lang="es-AR" dirty="0"/>
          </a:p>
          <a:p>
            <a:r>
              <a:rPr lang="es-AR" dirty="0"/>
              <a:t>a) el subrogado </a:t>
            </a:r>
            <a:r>
              <a:rPr lang="es-AR" sz="2000" b="1" dirty="0">
                <a:solidFill>
                  <a:srgbClr val="FF0000"/>
                </a:solidFill>
              </a:rPr>
              <a:t>sólo puede ejercer el derecho transferido hasta el valor de lo pagado;</a:t>
            </a:r>
          </a:p>
          <a:p>
            <a:endParaRPr lang="es-AR" dirty="0"/>
          </a:p>
          <a:p>
            <a:r>
              <a:rPr lang="es-AR" dirty="0"/>
              <a:t>b) el codeudor de una obligación de sujeto plural solamente puede reclamar a los demás codeudores </a:t>
            </a:r>
            <a:r>
              <a:rPr lang="es-AR" sz="2000" b="1" dirty="0">
                <a:solidFill>
                  <a:srgbClr val="FF0000"/>
                </a:solidFill>
              </a:rPr>
              <a:t>la parte que a cada uno de ellos les corresponde cumplir;</a:t>
            </a:r>
          </a:p>
          <a:p>
            <a:endParaRPr lang="es-AR" dirty="0"/>
          </a:p>
          <a:p>
            <a:r>
              <a:rPr lang="es-AR" dirty="0"/>
              <a:t>c) la subrogación convencional puede </a:t>
            </a:r>
            <a:r>
              <a:rPr lang="es-AR" sz="2000" b="1" dirty="0">
                <a:solidFill>
                  <a:srgbClr val="FF0000"/>
                </a:solidFill>
              </a:rPr>
              <a:t>quedar limitada a ciertos derechos o acciones.</a:t>
            </a:r>
          </a:p>
          <a:p>
            <a:endParaRPr lang="es-AR" dirty="0"/>
          </a:p>
          <a:p>
            <a:r>
              <a:rPr lang="es-AR" dirty="0"/>
              <a:t>ARTICULO 920.- Subrogación parcial. </a:t>
            </a:r>
            <a:r>
              <a:rPr lang="es-AR" b="1" dirty="0">
                <a:solidFill>
                  <a:srgbClr val="FF0000"/>
                </a:solidFill>
              </a:rPr>
              <a:t>Si el pago es parcial, el tercero y el acreedor concurren frente al deudor de manera proporcional.</a:t>
            </a:r>
          </a:p>
        </p:txBody>
      </p:sp>
    </p:spTree>
    <p:extLst>
      <p:ext uri="{BB962C8B-B14F-4D97-AF65-F5344CB8AC3E}">
        <p14:creationId xmlns:p14="http://schemas.microsoft.com/office/powerpoint/2010/main" val="90670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u="sng" dirty="0"/>
              <a:t>OTROS MODOS DE EXTINCIÓN</a:t>
            </a:r>
          </a:p>
        </p:txBody>
      </p:sp>
      <p:sp>
        <p:nvSpPr>
          <p:cNvPr id="3" name="Marcador de contenido 2"/>
          <p:cNvSpPr>
            <a:spLocks noGrp="1"/>
          </p:cNvSpPr>
          <p:nvPr>
            <p:ph idx="1"/>
          </p:nvPr>
        </p:nvSpPr>
        <p:spPr>
          <a:xfrm>
            <a:off x="2473303" y="1905000"/>
            <a:ext cx="8915400" cy="3777622"/>
          </a:xfrm>
        </p:spPr>
        <p:txBody>
          <a:bodyPr>
            <a:normAutofit/>
          </a:bodyPr>
          <a:lstStyle/>
          <a:p>
            <a:pPr marL="0" indent="0" algn="ctr">
              <a:buNone/>
            </a:pPr>
            <a:r>
              <a:rPr lang="es-AR" b="1" dirty="0"/>
              <a:t>La extinción </a:t>
            </a:r>
            <a:r>
              <a:rPr lang="es-AR" sz="2000" b="1" dirty="0"/>
              <a:t>de las obligaciones es aquel momento donde cesa la relación jurídica existente entre las partes </a:t>
            </a:r>
          </a:p>
          <a:p>
            <a:pPr algn="just"/>
            <a:r>
              <a:rPr lang="es-AR" dirty="0"/>
              <a:t>La compensación </a:t>
            </a:r>
          </a:p>
          <a:p>
            <a:pPr algn="just"/>
            <a:r>
              <a:rPr lang="es-AR" dirty="0"/>
              <a:t>La confusión </a:t>
            </a:r>
          </a:p>
          <a:p>
            <a:pPr algn="just"/>
            <a:r>
              <a:rPr lang="es-AR" dirty="0"/>
              <a:t>La novación </a:t>
            </a:r>
          </a:p>
          <a:p>
            <a:pPr algn="just"/>
            <a:r>
              <a:rPr lang="es-AR" dirty="0"/>
              <a:t>La dación en pago</a:t>
            </a:r>
          </a:p>
          <a:p>
            <a:pPr algn="just"/>
            <a:r>
              <a:rPr lang="es-AR" dirty="0"/>
              <a:t>La renuncia</a:t>
            </a:r>
          </a:p>
          <a:p>
            <a:pPr algn="just"/>
            <a:r>
              <a:rPr lang="es-AR" dirty="0"/>
              <a:t>La remisión de la deuda </a:t>
            </a:r>
          </a:p>
          <a:p>
            <a:pPr algn="just"/>
            <a:r>
              <a:rPr lang="es-AR" dirty="0"/>
              <a:t>La imposibilidad de cumplimiento</a:t>
            </a:r>
          </a:p>
          <a:p>
            <a:pPr algn="just"/>
            <a:endParaRPr lang="es-AR" sz="3600" dirty="0"/>
          </a:p>
          <a:p>
            <a:pPr algn="ctr"/>
            <a:endParaRPr lang="es-AR" sz="3600" dirty="0"/>
          </a:p>
        </p:txBody>
      </p:sp>
    </p:spTree>
    <p:extLst>
      <p:ext uri="{BB962C8B-B14F-4D97-AF65-F5344CB8AC3E}">
        <p14:creationId xmlns:p14="http://schemas.microsoft.com/office/powerpoint/2010/main" val="6527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799" y="133303"/>
            <a:ext cx="7892201" cy="1103069"/>
          </a:xfrm>
        </p:spPr>
        <p:txBody>
          <a:bodyPr>
            <a:normAutofit fontScale="90000"/>
          </a:bodyPr>
          <a:lstStyle/>
          <a:p>
            <a:pPr algn="ctr"/>
            <a:r>
              <a:rPr lang="es-AR" sz="7300" b="1" dirty="0">
                <a:solidFill>
                  <a:srgbClr val="92D050"/>
                </a:solidFill>
              </a:rPr>
              <a:t>COMPENSACION</a:t>
            </a:r>
            <a:br>
              <a:rPr lang="es-AR" dirty="0"/>
            </a:br>
            <a:endParaRPr lang="es-AR" dirty="0"/>
          </a:p>
        </p:txBody>
      </p:sp>
      <p:sp>
        <p:nvSpPr>
          <p:cNvPr id="3" name="Marcador de contenido 2"/>
          <p:cNvSpPr>
            <a:spLocks noGrp="1"/>
          </p:cNvSpPr>
          <p:nvPr>
            <p:ph idx="1"/>
          </p:nvPr>
        </p:nvSpPr>
        <p:spPr>
          <a:xfrm>
            <a:off x="614966" y="1845235"/>
            <a:ext cx="11577034" cy="5012765"/>
          </a:xfrm>
        </p:spPr>
        <p:txBody>
          <a:bodyPr>
            <a:normAutofit/>
          </a:bodyPr>
          <a:lstStyle/>
          <a:p>
            <a:r>
              <a:rPr lang="es-AR" dirty="0"/>
              <a:t>CAPITULO 5  SECCION 1ª</a:t>
            </a:r>
          </a:p>
          <a:p>
            <a:pPr algn="ctr"/>
            <a:r>
              <a:rPr lang="es-AR" dirty="0"/>
              <a:t>La compensación de las obligaciones tiene lugar cuando </a:t>
            </a:r>
            <a:r>
              <a:rPr lang="es-AR" sz="2000" b="1" dirty="0">
                <a:solidFill>
                  <a:schemeClr val="accent1">
                    <a:lumMod val="60000"/>
                    <a:lumOff val="40000"/>
                  </a:schemeClr>
                </a:solidFill>
              </a:rPr>
              <a:t>dos personas, por derecho propio, reúnen la calidad de acreedor y deudor recíprocamente,</a:t>
            </a:r>
            <a:r>
              <a:rPr lang="es-AR" dirty="0"/>
              <a:t> cualesquiera que sean las causas de una y otra deuda. Extingue con fuerza de pago las dos deudas, hasta el monto de la menor, desde el tiempo en que ambas obligaciones comenzaron a coexistir en condiciones de ser compensables.</a:t>
            </a:r>
          </a:p>
          <a:p>
            <a:pPr algn="ctr"/>
            <a:r>
              <a:rPr lang="es-AR" dirty="0"/>
              <a:t>ARTICULO 922.- Especies. La compensación puede ser </a:t>
            </a:r>
            <a:r>
              <a:rPr lang="es-AR" sz="2100" b="1" dirty="0">
                <a:solidFill>
                  <a:srgbClr val="FF0000"/>
                </a:solidFill>
              </a:rPr>
              <a:t>legal, convencional, facultativa o judicial.</a:t>
            </a:r>
            <a:endParaRPr lang="es-AR" dirty="0"/>
          </a:p>
          <a:p>
            <a:pPr algn="ctr"/>
            <a:r>
              <a:rPr lang="es-AR" dirty="0"/>
              <a:t>ARTICULO 923.- Requisitos de la compensación legal. Para que haya compensación legal:</a:t>
            </a:r>
          </a:p>
          <a:p>
            <a:pPr algn="ctr"/>
            <a:r>
              <a:rPr lang="es-AR" dirty="0"/>
              <a:t>a) </a:t>
            </a:r>
            <a:r>
              <a:rPr lang="es-AR" sz="1900" b="1" dirty="0">
                <a:solidFill>
                  <a:srgbClr val="FF0000"/>
                </a:solidFill>
              </a:rPr>
              <a:t>ambas partes deben ser deudoras de prestaciones de dar;</a:t>
            </a:r>
          </a:p>
          <a:p>
            <a:pPr algn="ctr"/>
            <a:r>
              <a:rPr lang="es-AR" dirty="0"/>
              <a:t>b) </a:t>
            </a:r>
            <a:r>
              <a:rPr lang="es-AR" sz="1900" b="1" dirty="0">
                <a:solidFill>
                  <a:srgbClr val="FF0000"/>
                </a:solidFill>
              </a:rPr>
              <a:t>los objetos comprendidos en las prestaciones deben ser homogéneos entre sí;</a:t>
            </a:r>
          </a:p>
          <a:p>
            <a:pPr algn="ctr"/>
            <a:r>
              <a:rPr lang="es-AR" dirty="0"/>
              <a:t>c) </a:t>
            </a:r>
            <a:r>
              <a:rPr lang="es-AR" sz="2100" b="1" dirty="0">
                <a:solidFill>
                  <a:srgbClr val="C00000"/>
                </a:solidFill>
              </a:rPr>
              <a:t>los créditos deben ser exigibles y disponibles libremente</a:t>
            </a:r>
            <a:r>
              <a:rPr lang="es-AR" sz="1900" b="1" dirty="0">
                <a:solidFill>
                  <a:srgbClr val="C00000"/>
                </a:solidFill>
              </a:rPr>
              <a:t>, </a:t>
            </a:r>
            <a:r>
              <a:rPr lang="es-AR" dirty="0"/>
              <a:t>sin que resulte afectado el derecho de terceros.</a:t>
            </a:r>
          </a:p>
          <a:p>
            <a:pPr algn="ctr"/>
            <a:endParaRPr lang="es-AR" dirty="0"/>
          </a:p>
        </p:txBody>
      </p:sp>
      <p:pic>
        <p:nvPicPr>
          <p:cNvPr id="6" name="Imagen 5"/>
          <p:cNvPicPr>
            <a:picLocks noChangeAspect="1"/>
          </p:cNvPicPr>
          <p:nvPr/>
        </p:nvPicPr>
        <p:blipFill>
          <a:blip r:embed="rId2"/>
          <a:stretch>
            <a:fillRect/>
          </a:stretch>
        </p:blipFill>
        <p:spPr>
          <a:xfrm>
            <a:off x="9286472" y="133303"/>
            <a:ext cx="2665928" cy="2004589"/>
          </a:xfrm>
          <a:prstGeom prst="rect">
            <a:avLst/>
          </a:prstGeom>
        </p:spPr>
      </p:pic>
    </p:spTree>
    <p:extLst>
      <p:ext uri="{BB962C8B-B14F-4D97-AF65-F5344CB8AC3E}">
        <p14:creationId xmlns:p14="http://schemas.microsoft.com/office/powerpoint/2010/main" val="255052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8221" y="317706"/>
            <a:ext cx="8911687" cy="1280890"/>
          </a:xfrm>
        </p:spPr>
        <p:txBody>
          <a:bodyPr>
            <a:noAutofit/>
          </a:bodyPr>
          <a:lstStyle/>
          <a:p>
            <a:pPr algn="ctr"/>
            <a:r>
              <a:rPr lang="es-AR" sz="5400" dirty="0"/>
              <a:t>ARTICULO 924.- Efectos</a:t>
            </a:r>
            <a:endParaRPr lang="es-AR" sz="5400" b="1" u="sng" dirty="0"/>
          </a:p>
        </p:txBody>
      </p:sp>
      <p:sp>
        <p:nvSpPr>
          <p:cNvPr id="3" name="Marcador de contenido 2"/>
          <p:cNvSpPr>
            <a:spLocks noGrp="1"/>
          </p:cNvSpPr>
          <p:nvPr>
            <p:ph idx="1"/>
          </p:nvPr>
        </p:nvSpPr>
        <p:spPr>
          <a:xfrm>
            <a:off x="1146217" y="3344502"/>
            <a:ext cx="10595021" cy="972602"/>
          </a:xfrm>
        </p:spPr>
        <p:txBody>
          <a:bodyPr>
            <a:normAutofit fontScale="92500"/>
          </a:bodyPr>
          <a:lstStyle/>
          <a:p>
            <a:pPr marL="0" indent="0">
              <a:buNone/>
            </a:pPr>
            <a:r>
              <a:rPr lang="es-AR" dirty="0"/>
              <a:t>Una vez opuesta, la </a:t>
            </a:r>
            <a:r>
              <a:rPr lang="es-AR" sz="1900" b="1" u="sng" dirty="0">
                <a:solidFill>
                  <a:schemeClr val="tx1"/>
                </a:solidFill>
              </a:rPr>
              <a:t>compensación legal </a:t>
            </a:r>
            <a:r>
              <a:rPr lang="es-AR" dirty="0"/>
              <a:t>produce sus efectos a partir del momento en que </a:t>
            </a:r>
            <a:r>
              <a:rPr lang="es-AR" sz="2400" b="1" dirty="0">
                <a:solidFill>
                  <a:srgbClr val="FF0000"/>
                </a:solidFill>
              </a:rPr>
              <a:t>ambas deudas reciprocas coexisten en condiciones de ser compensadas</a:t>
            </a:r>
            <a:r>
              <a:rPr lang="es-AR" dirty="0"/>
              <a:t>, aunque el crédito no sea líquido o sea impugnado por el deudor.</a:t>
            </a:r>
          </a:p>
        </p:txBody>
      </p:sp>
      <p:pic>
        <p:nvPicPr>
          <p:cNvPr id="5" name="Imagen 4"/>
          <p:cNvPicPr>
            <a:picLocks noChangeAspect="1"/>
          </p:cNvPicPr>
          <p:nvPr/>
        </p:nvPicPr>
        <p:blipFill>
          <a:blip r:embed="rId2"/>
          <a:stretch>
            <a:fillRect/>
          </a:stretch>
        </p:blipFill>
        <p:spPr>
          <a:xfrm>
            <a:off x="4120299" y="1147975"/>
            <a:ext cx="3465357" cy="1980337"/>
          </a:xfrm>
          <a:prstGeom prst="rect">
            <a:avLst/>
          </a:prstGeom>
        </p:spPr>
      </p:pic>
      <p:sp>
        <p:nvSpPr>
          <p:cNvPr id="6" name="Rectángulo 5"/>
          <p:cNvSpPr/>
          <p:nvPr/>
        </p:nvSpPr>
        <p:spPr>
          <a:xfrm>
            <a:off x="1360866" y="4533294"/>
            <a:ext cx="9714965" cy="1231106"/>
          </a:xfrm>
          <a:prstGeom prst="rect">
            <a:avLst/>
          </a:prstGeom>
        </p:spPr>
        <p:txBody>
          <a:bodyPr wrap="square">
            <a:spAutoFit/>
          </a:bodyPr>
          <a:lstStyle/>
          <a:p>
            <a:r>
              <a:rPr lang="es-AR" sz="2000" b="1" dirty="0">
                <a:solidFill>
                  <a:srgbClr val="C00000"/>
                </a:solidFill>
              </a:rPr>
              <a:t>ARTICULO 927.- Compensación facultativa</a:t>
            </a:r>
            <a:r>
              <a:rPr lang="es-AR" dirty="0"/>
              <a:t>. La compensación facultativa actúa por la voluntad de una sola de las partes cuando ella renuncia a un requisito faltante para la compensación legal que juega a favor suyo. Produce sus efectos desde el momento en que es comunicada a la otra parte.</a:t>
            </a:r>
          </a:p>
        </p:txBody>
      </p:sp>
      <p:sp>
        <p:nvSpPr>
          <p:cNvPr id="7" name="Rectángulo 6"/>
          <p:cNvSpPr/>
          <p:nvPr/>
        </p:nvSpPr>
        <p:spPr>
          <a:xfrm>
            <a:off x="2566673" y="5980590"/>
            <a:ext cx="7881871" cy="738664"/>
          </a:xfrm>
          <a:prstGeom prst="rect">
            <a:avLst/>
          </a:prstGeom>
        </p:spPr>
        <p:txBody>
          <a:bodyPr wrap="square">
            <a:spAutoFit/>
          </a:bodyPr>
          <a:lstStyle/>
          <a:p>
            <a:r>
              <a:rPr lang="es-AR" dirty="0"/>
              <a:t>ARTICULO 929.- Exclusión convencional. La compensación puede ser </a:t>
            </a:r>
            <a:r>
              <a:rPr lang="es-AR" sz="2400" b="1" dirty="0">
                <a:solidFill>
                  <a:schemeClr val="accent2">
                    <a:lumMod val="75000"/>
                  </a:schemeClr>
                </a:solidFill>
              </a:rPr>
              <a:t>excluida convencionalmente</a:t>
            </a:r>
            <a:r>
              <a:rPr lang="es-AR" dirty="0"/>
              <a:t>.</a:t>
            </a:r>
          </a:p>
        </p:txBody>
      </p:sp>
    </p:spTree>
    <p:extLst>
      <p:ext uri="{BB962C8B-B14F-4D97-AF65-F5344CB8AC3E}">
        <p14:creationId xmlns:p14="http://schemas.microsoft.com/office/powerpoint/2010/main" val="31376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5921" y="624110"/>
            <a:ext cx="10006885" cy="1280890"/>
          </a:xfrm>
        </p:spPr>
        <p:txBody>
          <a:bodyPr>
            <a:normAutofit fontScale="90000"/>
          </a:bodyPr>
          <a:lstStyle/>
          <a:p>
            <a:pPr algn="ctr"/>
            <a:r>
              <a:rPr lang="es-AR" sz="4400" b="1" dirty="0"/>
              <a:t>ARTICULO 930.- Obligaciones no compensables. No son compensables:</a:t>
            </a:r>
            <a:br>
              <a:rPr lang="es-AR" sz="4400" b="1" dirty="0"/>
            </a:br>
            <a:endParaRPr lang="es-AR" sz="5400" b="1" u="sng" dirty="0"/>
          </a:p>
        </p:txBody>
      </p:sp>
      <p:sp>
        <p:nvSpPr>
          <p:cNvPr id="3" name="Marcador de contenido 2"/>
          <p:cNvSpPr>
            <a:spLocks noGrp="1"/>
          </p:cNvSpPr>
          <p:nvPr>
            <p:ph idx="1"/>
          </p:nvPr>
        </p:nvSpPr>
        <p:spPr>
          <a:xfrm>
            <a:off x="1416676" y="2082084"/>
            <a:ext cx="10534917" cy="4138412"/>
          </a:xfrm>
        </p:spPr>
        <p:txBody>
          <a:bodyPr>
            <a:normAutofit fontScale="25000" lnSpcReduction="20000"/>
          </a:bodyPr>
          <a:lstStyle/>
          <a:p>
            <a:pPr marL="0" indent="0">
              <a:lnSpc>
                <a:spcPct val="120000"/>
              </a:lnSpc>
              <a:spcBef>
                <a:spcPts val="0"/>
              </a:spcBef>
              <a:buNone/>
            </a:pPr>
            <a:endParaRPr lang="es-AR" b="1" dirty="0"/>
          </a:p>
          <a:p>
            <a:pPr marL="0" indent="0">
              <a:lnSpc>
                <a:spcPct val="120000"/>
              </a:lnSpc>
              <a:spcBef>
                <a:spcPts val="0"/>
              </a:spcBef>
              <a:buNone/>
            </a:pPr>
            <a:r>
              <a:rPr lang="es-AR" sz="8000" b="1" dirty="0"/>
              <a:t>a</a:t>
            </a:r>
            <a:r>
              <a:rPr lang="es-AR" sz="7200" b="1" dirty="0"/>
              <a:t>) las deudas por alimentos;</a:t>
            </a:r>
          </a:p>
          <a:p>
            <a:pPr marL="0" indent="0">
              <a:lnSpc>
                <a:spcPct val="120000"/>
              </a:lnSpc>
              <a:spcBef>
                <a:spcPts val="0"/>
              </a:spcBef>
              <a:buNone/>
            </a:pPr>
            <a:endParaRPr lang="es-AR" sz="3600" b="1" dirty="0"/>
          </a:p>
          <a:p>
            <a:pPr marL="0" indent="0">
              <a:lnSpc>
                <a:spcPct val="120000"/>
              </a:lnSpc>
              <a:spcBef>
                <a:spcPts val="0"/>
              </a:spcBef>
              <a:buNone/>
            </a:pPr>
            <a:r>
              <a:rPr lang="es-AR" sz="7200" b="1" dirty="0"/>
              <a:t>b) las obligaciones de hacer o no hacer;</a:t>
            </a:r>
          </a:p>
          <a:p>
            <a:pPr marL="0" indent="0">
              <a:lnSpc>
                <a:spcPct val="120000"/>
              </a:lnSpc>
              <a:spcBef>
                <a:spcPts val="0"/>
              </a:spcBef>
              <a:buNone/>
            </a:pPr>
            <a:endParaRPr lang="es-AR" sz="3600" b="1" dirty="0"/>
          </a:p>
          <a:p>
            <a:pPr marL="0" indent="0">
              <a:lnSpc>
                <a:spcPct val="120000"/>
              </a:lnSpc>
              <a:spcBef>
                <a:spcPts val="0"/>
              </a:spcBef>
              <a:buNone/>
            </a:pPr>
            <a:r>
              <a:rPr lang="es-AR" sz="8000" b="1" dirty="0"/>
              <a:t>c) la obligación de pagar daños e intereses por no poderse restituir la cosa de que el propietario o poseedor legítimo fue despojado;</a:t>
            </a:r>
          </a:p>
          <a:p>
            <a:pPr marL="0" indent="0">
              <a:lnSpc>
                <a:spcPct val="120000"/>
              </a:lnSpc>
              <a:spcBef>
                <a:spcPts val="0"/>
              </a:spcBef>
              <a:buNone/>
            </a:pPr>
            <a:endParaRPr lang="es-AR" sz="3600" b="1" dirty="0"/>
          </a:p>
          <a:p>
            <a:pPr marL="0" indent="0">
              <a:lnSpc>
                <a:spcPct val="120000"/>
              </a:lnSpc>
              <a:spcBef>
                <a:spcPts val="0"/>
              </a:spcBef>
              <a:buNone/>
            </a:pPr>
            <a:r>
              <a:rPr lang="es-AR" sz="7200" b="1" dirty="0"/>
              <a:t>d) las deudas que el legatario tenga con el causante si los bienes de la herencia son insuficientes para satisfacer las obligaciones y los legados restantes</a:t>
            </a:r>
            <a:r>
              <a:rPr lang="es-AR" sz="3600" b="1" dirty="0"/>
              <a:t>;</a:t>
            </a:r>
          </a:p>
          <a:p>
            <a:pPr marL="0" indent="0">
              <a:lnSpc>
                <a:spcPct val="120000"/>
              </a:lnSpc>
              <a:spcBef>
                <a:spcPts val="0"/>
              </a:spcBef>
              <a:buNone/>
            </a:pPr>
            <a:endParaRPr lang="es-AR" sz="3600" b="1" dirty="0"/>
          </a:p>
          <a:p>
            <a:pPr marL="0" indent="0">
              <a:lnSpc>
                <a:spcPct val="120000"/>
              </a:lnSpc>
              <a:spcBef>
                <a:spcPts val="0"/>
              </a:spcBef>
              <a:buNone/>
            </a:pPr>
            <a:r>
              <a:rPr lang="es-AR" sz="7200" b="1" dirty="0"/>
              <a:t>e) las deudas y créditos entre los particulares y el Estado nacional, provincial o municipal, cuando:</a:t>
            </a:r>
          </a:p>
          <a:p>
            <a:pPr marL="0" indent="0">
              <a:lnSpc>
                <a:spcPct val="120000"/>
              </a:lnSpc>
              <a:spcBef>
                <a:spcPts val="0"/>
              </a:spcBef>
              <a:buNone/>
            </a:pPr>
            <a:endParaRPr lang="es-AR" sz="3600" b="1" dirty="0"/>
          </a:p>
        </p:txBody>
      </p:sp>
      <p:pic>
        <p:nvPicPr>
          <p:cNvPr id="5" name="Imagen 4"/>
          <p:cNvPicPr>
            <a:picLocks noChangeAspect="1"/>
          </p:cNvPicPr>
          <p:nvPr/>
        </p:nvPicPr>
        <p:blipFill>
          <a:blip r:embed="rId2"/>
          <a:stretch>
            <a:fillRect/>
          </a:stretch>
        </p:blipFill>
        <p:spPr>
          <a:xfrm>
            <a:off x="4977416" y="5087153"/>
            <a:ext cx="2737029" cy="1603823"/>
          </a:xfrm>
          <a:prstGeom prst="rect">
            <a:avLst/>
          </a:prstGeom>
        </p:spPr>
      </p:pic>
      <p:cxnSp>
        <p:nvCxnSpPr>
          <p:cNvPr id="7" name="Conector recto 6"/>
          <p:cNvCxnSpPr/>
          <p:nvPr/>
        </p:nvCxnSpPr>
        <p:spPr>
          <a:xfrm>
            <a:off x="4977416" y="5190186"/>
            <a:ext cx="2943091" cy="1667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H="1">
            <a:off x="4559121" y="5190186"/>
            <a:ext cx="3258355" cy="15007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82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arn(inVertic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4800" b="1" u="sng" dirty="0"/>
              <a:t>NO SON COMPENSABLES</a:t>
            </a:r>
          </a:p>
        </p:txBody>
      </p:sp>
      <p:sp>
        <p:nvSpPr>
          <p:cNvPr id="3" name="Marcador de contenido 2"/>
          <p:cNvSpPr>
            <a:spLocks noGrp="1"/>
          </p:cNvSpPr>
          <p:nvPr>
            <p:ph idx="4294967295"/>
          </p:nvPr>
        </p:nvSpPr>
        <p:spPr>
          <a:xfrm>
            <a:off x="2135477" y="1905000"/>
            <a:ext cx="9826580" cy="4675031"/>
          </a:xfrm>
        </p:spPr>
        <p:txBody>
          <a:bodyPr>
            <a:normAutofit fontScale="25000" lnSpcReduction="20000"/>
          </a:bodyPr>
          <a:lstStyle/>
          <a:p>
            <a:pPr>
              <a:lnSpc>
                <a:spcPct val="120000"/>
              </a:lnSpc>
            </a:pPr>
            <a:r>
              <a:rPr lang="es-AR" sz="8000" b="1" dirty="0">
                <a:solidFill>
                  <a:srgbClr val="00B0F0"/>
                </a:solidFill>
              </a:rPr>
              <a:t>Las deudas de los particulares provienen del remate de bienes pertenecientes a la Nación, provincia o municipio; de rentas fiscales, contribuciones directas o indirectas o de otros pagos que deben efectuarse en las aduanas, como los derechos de almacenaje o depósito;</a:t>
            </a:r>
          </a:p>
          <a:p>
            <a:endParaRPr lang="es-AR" sz="8000" b="1" dirty="0">
              <a:solidFill>
                <a:srgbClr val="00B0F0"/>
              </a:solidFill>
            </a:endParaRPr>
          </a:p>
          <a:p>
            <a:r>
              <a:rPr lang="es-AR" sz="8000" b="1" dirty="0">
                <a:solidFill>
                  <a:srgbClr val="00B0F0"/>
                </a:solidFill>
              </a:rPr>
              <a:t> Las deudas y créditos pertenecen a distintos ministerios o departamentos;</a:t>
            </a:r>
          </a:p>
          <a:p>
            <a:endParaRPr lang="es-AR" sz="8000" b="1" dirty="0">
              <a:solidFill>
                <a:srgbClr val="00B0F0"/>
              </a:solidFill>
            </a:endParaRPr>
          </a:p>
          <a:p>
            <a:r>
              <a:rPr lang="es-AR" sz="8000" b="1" dirty="0">
                <a:solidFill>
                  <a:srgbClr val="00B0F0"/>
                </a:solidFill>
              </a:rPr>
              <a:t>Los créditos de los particulares se hallan comprendidos en la consolidación de acreencias contra el Estado dispuesta por ley.</a:t>
            </a:r>
          </a:p>
          <a:p>
            <a:pPr marL="0" indent="0">
              <a:buNone/>
            </a:pPr>
            <a:endParaRPr lang="es-AR" sz="8000" b="1" dirty="0">
              <a:solidFill>
                <a:srgbClr val="00B0F0"/>
              </a:solidFill>
            </a:endParaRPr>
          </a:p>
          <a:p>
            <a:r>
              <a:rPr lang="es-AR" sz="8000" b="1" dirty="0">
                <a:solidFill>
                  <a:srgbClr val="00B0F0"/>
                </a:solidFill>
              </a:rPr>
              <a:t> Los créditos y las deudas en el concurso y quiebra, excepto en los alcances en que lo prevé la ley especial;</a:t>
            </a:r>
          </a:p>
          <a:p>
            <a:endParaRPr lang="es-AR" sz="8000" b="1" dirty="0">
              <a:solidFill>
                <a:srgbClr val="00B0F0"/>
              </a:solidFill>
            </a:endParaRPr>
          </a:p>
          <a:p>
            <a:r>
              <a:rPr lang="es-AR" sz="8000" b="1" dirty="0">
                <a:solidFill>
                  <a:srgbClr val="00B0F0"/>
                </a:solidFill>
              </a:rPr>
              <a:t>La deuda del obligado a restituir un depósito irregular. </a:t>
            </a:r>
          </a:p>
          <a:p>
            <a:endParaRPr lang="es-AR" sz="4000" dirty="0">
              <a:solidFill>
                <a:srgbClr val="00B0F0"/>
              </a:solidFill>
            </a:endParaRPr>
          </a:p>
          <a:p>
            <a:pPr marL="514350" indent="-514350">
              <a:buFont typeface="+mj-lt"/>
              <a:buAutoNum type="arabicPeriod"/>
            </a:pPr>
            <a:endParaRPr lang="es-AR" sz="3600" dirty="0"/>
          </a:p>
          <a:p>
            <a:pPr marL="0" indent="0">
              <a:buNone/>
            </a:pPr>
            <a:r>
              <a:rPr lang="es-AR" dirty="0"/>
              <a:t>	</a:t>
            </a:r>
          </a:p>
        </p:txBody>
      </p:sp>
    </p:spTree>
    <p:extLst>
      <p:ext uri="{BB962C8B-B14F-4D97-AF65-F5344CB8AC3E}">
        <p14:creationId xmlns:p14="http://schemas.microsoft.com/office/powerpoint/2010/main" val="32433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barn(inVertical)">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1388</TotalTime>
  <Words>2148</Words>
  <Application>Microsoft Office PowerPoint</Application>
  <PresentationFormat>Panorámica</PresentationFormat>
  <Paragraphs>146</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Century Gothic</vt:lpstr>
      <vt:lpstr>Wingdings</vt:lpstr>
      <vt:lpstr>Wingdings 3</vt:lpstr>
      <vt:lpstr>Espiral</vt:lpstr>
      <vt:lpstr>UNIDAD 12</vt:lpstr>
      <vt:lpstr>PAGO POR SUBROGACIÓN</vt:lpstr>
      <vt:lpstr>ART 916.- Subrogación convencional por el acreedor. El acreedor puede subrogar en sus derechos al tercero que paga. </vt:lpstr>
      <vt:lpstr>Presentación de PowerPoint</vt:lpstr>
      <vt:lpstr>OTROS MODOS DE EXTINCIÓN</vt:lpstr>
      <vt:lpstr>COMPENSACION </vt:lpstr>
      <vt:lpstr>ARTICULO 924.- Efectos</vt:lpstr>
      <vt:lpstr>ARTICULO 930.- Obligaciones no compensables. No son compensables: </vt:lpstr>
      <vt:lpstr>NO SON COMPENSABLES</vt:lpstr>
      <vt:lpstr>SECCION 2ª Confusión </vt:lpstr>
      <vt:lpstr>ARTICULO 933.- NOVACION Definición. </vt:lpstr>
      <vt:lpstr>ARTICULO 938.- Circunstancias de la obligación anterior</vt:lpstr>
      <vt:lpstr>ARTICULO 940.- Efectos de la Novación</vt:lpstr>
      <vt:lpstr>Dación en pago </vt:lpstr>
      <vt:lpstr>RENUNCIA </vt:lpstr>
      <vt:lpstr>RENUNCIA </vt:lpstr>
      <vt:lpstr>ARTICULO 950.- Remisión </vt:lpstr>
      <vt:lpstr>Imposibilidad de cumplimiento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10</dc:title>
  <dc:creator>Usuario</dc:creator>
  <cp:lastModifiedBy>ROSANA TORANZO</cp:lastModifiedBy>
  <cp:revision>50</cp:revision>
  <dcterms:created xsi:type="dcterms:W3CDTF">2018-09-11T19:19:33Z</dcterms:created>
  <dcterms:modified xsi:type="dcterms:W3CDTF">2025-10-28T23:27:23Z</dcterms:modified>
</cp:coreProperties>
</file>