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57" r:id="rId2"/>
    <p:sldId id="273" r:id="rId3"/>
    <p:sldId id="290" r:id="rId4"/>
    <p:sldId id="260" r:id="rId5"/>
    <p:sldId id="316" r:id="rId6"/>
    <p:sldId id="288" r:id="rId7"/>
    <p:sldId id="294" r:id="rId8"/>
    <p:sldId id="291" r:id="rId9"/>
    <p:sldId id="317" r:id="rId10"/>
    <p:sldId id="293" r:id="rId11"/>
    <p:sldId id="318" r:id="rId12"/>
    <p:sldId id="319" r:id="rId13"/>
    <p:sldId id="322" r:id="rId14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E946F-BA64-471B-8F61-10F4CC383F5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A942A-15A0-4D4B-9E3A-6BACD74DAF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7824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82DA9560-1063-4B60-B7C6-941CDB00F6FF}" type="datetimeFigureOut">
              <a:rPr lang="es-AR" smtClean="0"/>
              <a:t>23/8/2026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0966" y="1278941"/>
            <a:ext cx="7522948" cy="1096144"/>
          </a:xfrm>
        </p:spPr>
        <p:txBody>
          <a:bodyPr>
            <a:normAutofit fontScale="90000"/>
          </a:bodyPr>
          <a:lstStyle/>
          <a:p>
            <a:pPr algn="ctr"/>
            <a:r>
              <a:rPr lang="es-AR" dirty="0">
                <a:solidFill>
                  <a:srgbClr val="0070C0"/>
                </a:solidFill>
              </a:rPr>
              <a:t>Derecho Privado I</a:t>
            </a:r>
            <a:br>
              <a:rPr lang="es-AR" dirty="0">
                <a:solidFill>
                  <a:srgbClr val="0070C0"/>
                </a:solidFill>
              </a:rPr>
            </a:br>
            <a:r>
              <a:rPr lang="es-AR" dirty="0">
                <a:solidFill>
                  <a:srgbClr val="0070C0"/>
                </a:solidFill>
              </a:rPr>
              <a:t>CIENCIAS ECONOMICAS</a:t>
            </a:r>
          </a:p>
        </p:txBody>
      </p:sp>
      <p:sp>
        <p:nvSpPr>
          <p:cNvPr id="11" name="3 Marcador de texto"/>
          <p:cNvSpPr txBox="1">
            <a:spLocks/>
          </p:cNvSpPr>
          <p:nvPr/>
        </p:nvSpPr>
        <p:spPr>
          <a:xfrm>
            <a:off x="917151" y="5176628"/>
            <a:ext cx="7756264" cy="8048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73624"/>
              </a:buClr>
              <a:buSzTx/>
              <a:buFont typeface="Wingdings" pitchFamily="2" charset="2"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73624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	</a:t>
            </a:r>
            <a:r>
              <a:rPr kumimoji="0" lang="es-AR" sz="19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prof.</a:t>
            </a:r>
            <a:r>
              <a:rPr kumimoji="0" lang="es-AR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MARIA ROSANA TORANZO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73624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s-AR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www.rosanatoranzo.com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772AFF5-245C-8944-36C3-1C11211B3793}"/>
              </a:ext>
            </a:extLst>
          </p:cNvPr>
          <p:cNvSpPr/>
          <p:nvPr/>
        </p:nvSpPr>
        <p:spPr>
          <a:xfrm>
            <a:off x="1520072" y="2611760"/>
            <a:ext cx="6624736" cy="16344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sz="3200" b="1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FIN DE LA EXISTENCIA DE LAS PERSONAS</a:t>
            </a:r>
            <a:r>
              <a:rPr lang="es-AR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9460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9632" y="581095"/>
            <a:ext cx="7189556" cy="461665"/>
          </a:xfrm>
          <a:prstGeom prst="rect">
            <a:avLst/>
          </a:prstGeom>
          <a:noFill/>
          <a:ln>
            <a:solidFill>
              <a:schemeClr val="tx1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just"/>
            <a:r>
              <a:rPr lang="es-AR" sz="2400" b="1" dirty="0"/>
              <a:t> EXTINCION DE LA PERSONA HUMANA</a:t>
            </a:r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3919447-0265-17C9-11E0-E82BE898BDB4}"/>
              </a:ext>
            </a:extLst>
          </p:cNvPr>
          <p:cNvSpPr txBox="1"/>
          <p:nvPr/>
        </p:nvSpPr>
        <p:spPr>
          <a:xfrm>
            <a:off x="899592" y="1042760"/>
            <a:ext cx="754959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/>
              <a:t>                  La extinción de la persona, es la causa de  terminación de los TODOS los actos en los que su intervención es la razón esencial.</a:t>
            </a:r>
          </a:p>
          <a:p>
            <a:r>
              <a:rPr lang="es-MX" sz="2400" dirty="0"/>
              <a:t>Es el HECHO JURIDICO que produce una serie de consecuencias muy importantes.</a:t>
            </a:r>
          </a:p>
          <a:p>
            <a:r>
              <a:rPr lang="es-MX" sz="2400" dirty="0"/>
              <a:t>— </a:t>
            </a:r>
            <a:r>
              <a:rPr lang="es-MX" sz="2400" b="1" dirty="0">
                <a:solidFill>
                  <a:srgbClr val="FF0000"/>
                </a:solidFill>
              </a:rPr>
              <a:t>En el derecho de familia</a:t>
            </a:r>
            <a:r>
              <a:rPr lang="es-MX" sz="2400" dirty="0"/>
              <a:t>, termina con el matrimonio, la tutela o la</a:t>
            </a:r>
          </a:p>
          <a:p>
            <a:r>
              <a:rPr lang="es-MX" sz="2400" dirty="0"/>
              <a:t>responsabilidad parental.</a:t>
            </a:r>
          </a:p>
          <a:p>
            <a:r>
              <a:rPr lang="es-MX" sz="2400" dirty="0"/>
              <a:t>— </a:t>
            </a:r>
            <a:r>
              <a:rPr lang="es-MX" sz="2400" b="1" dirty="0">
                <a:solidFill>
                  <a:srgbClr val="FF0000"/>
                </a:solidFill>
              </a:rPr>
              <a:t>En el ámbito contractual</a:t>
            </a:r>
            <a:r>
              <a:rPr lang="es-MX" sz="2400" dirty="0"/>
              <a:t>, es motivo de extinción de la representación</a:t>
            </a:r>
          </a:p>
          <a:p>
            <a:r>
              <a:rPr lang="es-MX" sz="2400" dirty="0"/>
              <a:t>voluntaria.</a:t>
            </a:r>
          </a:p>
          <a:p>
            <a:r>
              <a:rPr lang="es-MX" sz="2400" dirty="0"/>
              <a:t>— </a:t>
            </a:r>
            <a:r>
              <a:rPr lang="es-MX" sz="2400" b="1" dirty="0">
                <a:solidFill>
                  <a:srgbClr val="FF0000"/>
                </a:solidFill>
              </a:rPr>
              <a:t>En el derecho penal </a:t>
            </a:r>
            <a:r>
              <a:rPr lang="es-MX" sz="2400" dirty="0"/>
              <a:t>extingue la acción represiva causada en un delito.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1011139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362CEA3-D678-CB0D-88A6-6D2FD5E6E84F}"/>
              </a:ext>
            </a:extLst>
          </p:cNvPr>
          <p:cNvSpPr txBox="1"/>
          <p:nvPr/>
        </p:nvSpPr>
        <p:spPr>
          <a:xfrm>
            <a:off x="467544" y="720566"/>
            <a:ext cx="7776864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Es causa de extinción de los </a:t>
            </a:r>
            <a:r>
              <a:rPr lang="es-MX" sz="2800" b="1" dirty="0">
                <a:solidFill>
                  <a:srgbClr val="FF0000"/>
                </a:solidFill>
              </a:rPr>
              <a:t>derechos laborales</a:t>
            </a:r>
            <a:r>
              <a:rPr lang="es-MX" dirty="0"/>
              <a:t>, sin perjuicio</a:t>
            </a:r>
          </a:p>
          <a:p>
            <a:r>
              <a:rPr lang="es-MX" dirty="0"/>
              <a:t>de indemnizaciones o prestaciones a que pueden tener vocación los</a:t>
            </a:r>
          </a:p>
          <a:p>
            <a:r>
              <a:rPr lang="es-MX" dirty="0"/>
              <a:t>herederos o cónyuge o conviviente del trabajador.</a:t>
            </a:r>
          </a:p>
          <a:p>
            <a:r>
              <a:rPr lang="es-MX" dirty="0"/>
              <a:t>— </a:t>
            </a:r>
            <a:r>
              <a:rPr lang="es-MX" sz="2400" b="1" dirty="0">
                <a:solidFill>
                  <a:srgbClr val="FF0000"/>
                </a:solidFill>
              </a:rPr>
              <a:t>Termina con la condición de ciudadano</a:t>
            </a:r>
            <a:r>
              <a:rPr lang="es-MX" dirty="0"/>
              <a:t> y, en consecuencia, con el ejercicio</a:t>
            </a:r>
          </a:p>
          <a:p>
            <a:r>
              <a:rPr lang="es-MX" dirty="0"/>
              <a:t>de los derechos electorales.</a:t>
            </a:r>
          </a:p>
          <a:p>
            <a:r>
              <a:rPr lang="es-MX" dirty="0"/>
              <a:t>— </a:t>
            </a:r>
            <a:r>
              <a:rPr lang="es-MX" sz="2800" b="1" dirty="0">
                <a:solidFill>
                  <a:srgbClr val="FF0000"/>
                </a:solidFill>
              </a:rPr>
              <a:t>En materia sucesoria</a:t>
            </a:r>
            <a:r>
              <a:rPr lang="es-MX" dirty="0"/>
              <a:t>, es el momento en el cual se produce la transmisión de los bienes a los herederos. </a:t>
            </a:r>
            <a:endParaRPr lang="es-AR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36E499E-F32B-FEE0-6BEE-817133C8C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861048"/>
            <a:ext cx="2838450" cy="204177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143118F-460F-B302-C66E-E05FAE0DA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861048"/>
            <a:ext cx="2838450" cy="204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71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4109" y="2117016"/>
            <a:ext cx="2807270" cy="1569661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800" b="1" dirty="0">
                <a:solidFill>
                  <a:srgbClr val="C00000"/>
                </a:solidFill>
              </a:rPr>
              <a:t>Es el FIN de la existencia de la persona humana</a:t>
            </a:r>
          </a:p>
        </p:txBody>
      </p:sp>
      <p:sp>
        <p:nvSpPr>
          <p:cNvPr id="5" name="Flecha abajo 4"/>
          <p:cNvSpPr/>
          <p:nvPr/>
        </p:nvSpPr>
        <p:spPr>
          <a:xfrm>
            <a:off x="1979712" y="1361669"/>
            <a:ext cx="288032" cy="6991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0D728C1-E48C-FCB8-8EDC-BA2514179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81" y="1653614"/>
            <a:ext cx="4355976" cy="365150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63286E3-822A-081E-51E2-FE5BECE2FB48}"/>
              </a:ext>
            </a:extLst>
          </p:cNvPr>
          <p:cNvSpPr txBox="1"/>
          <p:nvPr/>
        </p:nvSpPr>
        <p:spPr>
          <a:xfrm>
            <a:off x="683568" y="3926671"/>
            <a:ext cx="457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/>
              <a:t>suceda  por causas</a:t>
            </a:r>
          </a:p>
          <a:p>
            <a:r>
              <a:rPr lang="es-MX" sz="2400" b="1" dirty="0"/>
              <a:t>naturales, cuanto por </a:t>
            </a:r>
          </a:p>
          <a:p>
            <a:r>
              <a:rPr lang="es-MX" sz="2400" b="1" dirty="0"/>
              <a:t>suicidio o por la acción </a:t>
            </a:r>
          </a:p>
          <a:p>
            <a:r>
              <a:rPr lang="es-MX" sz="2400" b="1" dirty="0"/>
              <a:t>de otra persona</a:t>
            </a:r>
          </a:p>
          <a:p>
            <a:r>
              <a:rPr lang="es-MX" sz="2400" b="1" dirty="0"/>
              <a:t>o por un accidente</a:t>
            </a:r>
            <a:endParaRPr lang="es-AR" sz="2400" b="1" dirty="0"/>
          </a:p>
        </p:txBody>
      </p:sp>
      <p:sp>
        <p:nvSpPr>
          <p:cNvPr id="16" name="Título 15">
            <a:extLst>
              <a:ext uri="{FF2B5EF4-FFF2-40B4-BE49-F238E27FC236}">
                <a16:creationId xmlns:a16="http://schemas.microsoft.com/office/drawing/2014/main" id="{611C38D6-72A2-2B05-F3E0-3ED8AC42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95" y="631859"/>
            <a:ext cx="6781800" cy="1398938"/>
          </a:xfrm>
        </p:spPr>
        <p:txBody>
          <a:bodyPr>
            <a:normAutofit fontScale="90000"/>
          </a:bodyPr>
          <a:lstStyle/>
          <a:p>
            <a:r>
              <a:rPr lang="es-AR" b="1" dirty="0">
                <a:solidFill>
                  <a:srgbClr val="C00000"/>
                </a:solidFill>
              </a:rPr>
              <a:t>LA MUERTE:</a:t>
            </a:r>
            <a:br>
              <a:rPr lang="es-AR" b="1" dirty="0">
                <a:solidFill>
                  <a:srgbClr val="C00000"/>
                </a:solidFill>
              </a:rPr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44600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32111E-2B6C-26DA-0B0F-5A36760B1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863" y="910952"/>
            <a:ext cx="3377952" cy="870992"/>
          </a:xfrm>
        </p:spPr>
        <p:txBody>
          <a:bodyPr>
            <a:normAutofit fontScale="90000"/>
          </a:bodyPr>
          <a:lstStyle/>
          <a:p>
            <a:r>
              <a:rPr lang="es-MX" dirty="0"/>
              <a:t>“MUERTE ES: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E25BC9-F748-CCB8-2578-CE31EB526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206" y="1750055"/>
            <a:ext cx="8391290" cy="3168352"/>
          </a:xfrm>
        </p:spPr>
        <p:txBody>
          <a:bodyPr>
            <a:normAutofit fontScale="92500" lnSpcReduction="10000"/>
          </a:bodyPr>
          <a:lstStyle/>
          <a:p>
            <a:r>
              <a:rPr lang="es-MX" sz="2800" dirty="0"/>
              <a:t>El cese de las funciones vitales, celular, tisular y visceral. </a:t>
            </a:r>
          </a:p>
          <a:p>
            <a:pPr marL="0" indent="0">
              <a:buNone/>
            </a:pPr>
            <a:r>
              <a:rPr lang="es-MX" sz="2800" dirty="0"/>
              <a:t>Ocurre cuando claudican los sistemas circulatorio, respiratorio y nervioso. </a:t>
            </a:r>
          </a:p>
          <a:p>
            <a:pPr marL="0" indent="0">
              <a:buNone/>
            </a:pPr>
            <a:r>
              <a:rPr lang="es-MX" sz="2800" dirty="0"/>
              <a:t>Es el cese definitivo e irreversible de las funciones autónomas (pulmón, corazón y cerebro) y de la oxigenación </a:t>
            </a:r>
            <a:r>
              <a:rPr lang="es-MX" sz="2800" dirty="0" err="1"/>
              <a:t>viscerotisular</a:t>
            </a:r>
            <a:r>
              <a:rPr lang="es-MX" sz="2800" dirty="0"/>
              <a:t> con pérdida de las relaciones sujeto-mundo circundante y de la condición de ente humano de existencia visible“-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2091337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redondeado 5"/>
          <p:cNvSpPr/>
          <p:nvPr/>
        </p:nvSpPr>
        <p:spPr>
          <a:xfrm>
            <a:off x="503548" y="1340768"/>
            <a:ext cx="8316416" cy="2088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/>
              <a:t>Fue una institución por la cual la persona físicamente tenía existencia, pero el derecho la consideraba muerta, porque perdía sus derechos civiles y políticos, </a:t>
            </a:r>
          </a:p>
          <a:p>
            <a:pPr algn="ctr"/>
            <a:r>
              <a:rPr lang="es-MX" sz="2400" b="1" dirty="0"/>
              <a:t>y se producían los efectos de la muerte. 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611560" y="3789040"/>
            <a:ext cx="8100392" cy="19442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/>
              <a:t>Eran considerados civilmente muertos los religiosos profesos (quienes realizan votos solemnes de pobreza, obediencia y castidad) y los condenados por delitos graves</a:t>
            </a:r>
            <a:endParaRPr lang="es-AR" sz="2800" b="1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905E7CA-7582-70D0-EE96-870B85FE6858}"/>
              </a:ext>
            </a:extLst>
          </p:cNvPr>
          <p:cNvSpPr/>
          <p:nvPr/>
        </p:nvSpPr>
        <p:spPr>
          <a:xfrm>
            <a:off x="3167844" y="440668"/>
            <a:ext cx="2808312" cy="72008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/>
              <a:t>MUERTE CIVIL</a:t>
            </a:r>
          </a:p>
        </p:txBody>
      </p:sp>
    </p:spTree>
    <p:extLst>
      <p:ext uri="{BB962C8B-B14F-4D97-AF65-F5344CB8AC3E}">
        <p14:creationId xmlns:p14="http://schemas.microsoft.com/office/powerpoint/2010/main" val="2684143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4228310"/>
            <a:ext cx="6680894" cy="952128"/>
          </a:xfrm>
        </p:spPr>
        <p:txBody>
          <a:bodyPr>
            <a:noAutofit/>
          </a:bodyPr>
          <a:lstStyle/>
          <a:p>
            <a:pPr algn="ctr"/>
            <a:r>
              <a:rPr lang="es-MX" sz="3200" dirty="0"/>
              <a:t>La determinación del momento de la muerte,   no es una tarea simple</a:t>
            </a:r>
            <a:endParaRPr lang="es-AR" sz="32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13248" y="3573016"/>
            <a:ext cx="7917504" cy="639762"/>
          </a:xfrm>
        </p:spPr>
        <p:txBody>
          <a:bodyPr/>
          <a:lstStyle/>
          <a:p>
            <a:r>
              <a:rPr lang="es-MX" sz="3200" b="1" dirty="0">
                <a:latin typeface="+mn-lt"/>
              </a:rPr>
              <a:t>La comprobación de la muerte queda sujeta a los </a:t>
            </a:r>
            <a:r>
              <a:rPr lang="es-MX" sz="3600" b="1" dirty="0">
                <a:solidFill>
                  <a:srgbClr val="FF0000"/>
                </a:solidFill>
                <a:latin typeface="+mn-lt"/>
              </a:rPr>
              <a:t>Estándares Médicos </a:t>
            </a:r>
            <a:r>
              <a:rPr lang="es-MX" sz="3200" b="1" dirty="0">
                <a:latin typeface="+mn-lt"/>
              </a:rPr>
              <a:t>aceptados, aplicándose la legislación especial en el caso de ablación de órganos del cadáver.</a:t>
            </a:r>
          </a:p>
          <a:p>
            <a:endParaRPr lang="es-AR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A2F4B81-989E-845B-8CB0-63C7F7205C65}"/>
              </a:ext>
            </a:extLst>
          </p:cNvPr>
          <p:cNvSpPr txBox="1"/>
          <p:nvPr/>
        </p:nvSpPr>
        <p:spPr>
          <a:xfrm>
            <a:off x="483843" y="548680"/>
            <a:ext cx="80344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dirty="0">
                <a:latin typeface="Abadi" panose="020B0604020104020204" pitchFamily="34" charset="0"/>
              </a:rPr>
              <a:t>ARTICULO 94.- Comprobación de la muerte</a:t>
            </a:r>
            <a:endParaRPr lang="es-AR" sz="3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383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573016"/>
            <a:ext cx="9070706" cy="130304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 </a:t>
            </a:r>
            <a:br>
              <a:rPr lang="es-MX" dirty="0"/>
            </a:br>
            <a:br>
              <a:rPr lang="es-MX" dirty="0"/>
            </a:br>
            <a:br>
              <a:rPr lang="es-MX" dirty="0"/>
            </a:br>
            <a:br>
              <a:rPr lang="es-MX" dirty="0"/>
            </a:br>
            <a:br>
              <a:rPr lang="es-MX" dirty="0"/>
            </a:br>
            <a:br>
              <a:rPr lang="es-MX" dirty="0"/>
            </a:br>
            <a:r>
              <a:rPr lang="es-MX" sz="4000" dirty="0"/>
              <a:t>El fallecimiento de una</a:t>
            </a:r>
            <a:br>
              <a:rPr lang="es-MX" sz="4000" dirty="0"/>
            </a:br>
            <a:r>
              <a:rPr lang="es-MX" sz="4000" dirty="0"/>
              <a:t>persona se produce por la </a:t>
            </a:r>
            <a:r>
              <a:rPr lang="es-MX" sz="4400" b="1" dirty="0">
                <a:solidFill>
                  <a:srgbClr val="FF0000"/>
                </a:solidFill>
                <a:latin typeface="+mn-lt"/>
              </a:rPr>
              <a:t>cesación total e irreversible</a:t>
            </a:r>
            <a:r>
              <a:rPr lang="es-MX" sz="4000" dirty="0"/>
              <a:t> de las “</a:t>
            </a:r>
            <a:r>
              <a:rPr lang="es-MX" sz="4400" b="1" dirty="0">
                <a:solidFill>
                  <a:srgbClr val="FF0000"/>
                </a:solidFill>
                <a:latin typeface="+mn-lt"/>
              </a:rPr>
              <a:t>funciones encefálicas” </a:t>
            </a:r>
            <a:r>
              <a:rPr lang="es-MX" sz="4000" dirty="0"/>
              <a:t>cuando hubiese asistencia mecánica, será verificado por un equipo médico </a:t>
            </a:r>
            <a:endParaRPr lang="es-AR" dirty="0"/>
          </a:p>
        </p:txBody>
      </p:sp>
      <p:sp>
        <p:nvSpPr>
          <p:cNvPr id="4" name="Rectángulo redondeado 3"/>
          <p:cNvSpPr/>
          <p:nvPr/>
        </p:nvSpPr>
        <p:spPr>
          <a:xfrm>
            <a:off x="1691680" y="398235"/>
            <a:ext cx="6192688" cy="115259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/>
              <a:t>LA LEY  23464  ESTABLECE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8455DA6-81B1-B572-E53D-548C8EEA0908}"/>
              </a:ext>
            </a:extLst>
          </p:cNvPr>
          <p:cNvSpPr/>
          <p:nvPr/>
        </p:nvSpPr>
        <p:spPr>
          <a:xfrm>
            <a:off x="1403648" y="5013176"/>
            <a:ext cx="6336704" cy="100811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ANTES HABIA CIERTA DIFERENCIA ENTRE:</a:t>
            </a:r>
          </a:p>
          <a:p>
            <a:pPr algn="ctr"/>
            <a:r>
              <a:rPr lang="es-AR" dirty="0"/>
              <a:t> MUERTE CLINICA  VS  MUERTE BIOLOGICA</a:t>
            </a:r>
          </a:p>
        </p:txBody>
      </p:sp>
    </p:spTree>
    <p:extLst>
      <p:ext uri="{BB962C8B-B14F-4D97-AF65-F5344CB8AC3E}">
        <p14:creationId xmlns:p14="http://schemas.microsoft.com/office/powerpoint/2010/main" val="3640319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671FC37-E62F-8576-2DD4-E806EB285C79}"/>
              </a:ext>
            </a:extLst>
          </p:cNvPr>
          <p:cNvSpPr txBox="1"/>
          <p:nvPr/>
        </p:nvSpPr>
        <p:spPr>
          <a:xfrm>
            <a:off x="3637508" y="758812"/>
            <a:ext cx="5436096" cy="2062103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MX" sz="2800" b="1" dirty="0">
                <a:solidFill>
                  <a:srgbClr val="FF0000"/>
                </a:solidFill>
              </a:rPr>
              <a:t>La pérdida de las funciones cerebrales </a:t>
            </a:r>
            <a:r>
              <a:rPr lang="es-MX" sz="2400" b="1" dirty="0"/>
              <a:t>el individuo  mantiene sus funciones vitales (respiración, temperatura corporal, funcionamiento del corazón</a:t>
            </a:r>
            <a:endParaRPr lang="es-AR" sz="2400" b="1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15477BF7-ADEB-EF00-BE8D-2649F4D55579}"/>
              </a:ext>
            </a:extLst>
          </p:cNvPr>
          <p:cNvSpPr/>
          <p:nvPr/>
        </p:nvSpPr>
        <p:spPr>
          <a:xfrm>
            <a:off x="62854" y="1061470"/>
            <a:ext cx="324036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/>
              <a:t>ESTADO DE COMA: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4993870-F883-12F0-DE27-404A33D86C1C}"/>
              </a:ext>
            </a:extLst>
          </p:cNvPr>
          <p:cNvSpPr txBox="1"/>
          <p:nvPr/>
        </p:nvSpPr>
        <p:spPr>
          <a:xfrm>
            <a:off x="251520" y="2855976"/>
            <a:ext cx="54360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/>
              <a:t>Al referir a </a:t>
            </a:r>
            <a:r>
              <a:rPr lang="es-MX" sz="2400" b="1" dirty="0">
                <a:solidFill>
                  <a:srgbClr val="FF0000"/>
                </a:solidFill>
              </a:rPr>
              <a:t>funciones encefálicas</a:t>
            </a:r>
            <a:r>
              <a:rPr lang="es-MX" dirty="0"/>
              <a:t> quedan incluidas las del bulbo raquídeo (por ser este integrante del encéfalo), en el cual se encuentran los centros nerviosos que regulan el automatismo cardíaco y respiratorio</a:t>
            </a:r>
            <a:endParaRPr lang="es-AR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9BCFF36-EED2-F121-A5D0-C00A1836B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56" y="4581128"/>
            <a:ext cx="5066493" cy="188368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50690DE-71A6-1007-50A0-3039EC1EF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2859494"/>
            <a:ext cx="246697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88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4557309"/>
            <a:ext cx="8640960" cy="1600200"/>
          </a:xfrm>
        </p:spPr>
        <p:txBody>
          <a:bodyPr>
            <a:noAutofit/>
          </a:bodyPr>
          <a:lstStyle/>
          <a:p>
            <a:pPr algn="ctr"/>
            <a:r>
              <a:rPr lang="es-AR" sz="4000" dirty="0"/>
              <a:t>La ley de trasplantes establece </a:t>
            </a:r>
            <a:r>
              <a:rPr lang="es-AR" sz="4000" b="1" dirty="0">
                <a:solidFill>
                  <a:srgbClr val="FF0000"/>
                </a:solidFill>
              </a:rPr>
              <a:t>EL PROTOCOLO</a:t>
            </a:r>
            <a:r>
              <a:rPr lang="es-AR" sz="4000" dirty="0"/>
              <a:t> a seguir para declarar la muerte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685800"/>
            <a:ext cx="8280920" cy="3238128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La extinción biológica del ser humano no opera como un puro</a:t>
            </a:r>
          </a:p>
          <a:p>
            <a:pPr marL="0" indent="0" algn="just">
              <a:buNone/>
            </a:pPr>
            <a:r>
              <a:rPr lang="es-MX" dirty="0"/>
              <a:t>acontecimiento según el cual en un instante se "vive" y el siguiente "se muere“ sino que el tránsito entre un estadio y otro implica normalmente </a:t>
            </a:r>
            <a:r>
              <a:rPr lang="es-MX" sz="3200" b="1" dirty="0">
                <a:solidFill>
                  <a:srgbClr val="FF0000"/>
                </a:solidFill>
              </a:rPr>
              <a:t>un proceso </a:t>
            </a:r>
            <a:r>
              <a:rPr lang="es-MX" dirty="0"/>
              <a:t>que involucra fases, en las cuales van desapareciendo secuencialmente determinados segmentos de funciones orgánicas, lo cual incluso ha dado cabida a la evolución de las técnicas de reanimación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72704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64B041-2396-BB14-5ECE-B6B7E2AF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908720"/>
            <a:ext cx="6781800" cy="582960"/>
          </a:xfrm>
        </p:spPr>
        <p:txBody>
          <a:bodyPr>
            <a:normAutofit fontScale="90000"/>
          </a:bodyPr>
          <a:lstStyle/>
          <a:p>
            <a:r>
              <a:rPr lang="es-AR" dirty="0"/>
              <a:t> Conmoriencia: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CFE568-24E9-1E12-4D4B-8BBBD1646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639790"/>
            <a:ext cx="7920880" cy="1941984"/>
          </a:xfrm>
        </p:spPr>
        <p:txBody>
          <a:bodyPr/>
          <a:lstStyle/>
          <a:p>
            <a:r>
              <a:rPr lang="es-MX" dirty="0"/>
              <a:t> </a:t>
            </a:r>
            <a:r>
              <a:rPr lang="es-MX" b="1" dirty="0"/>
              <a:t>El CCCN, establece que se presume que mueren al mismo tiempo las personas que perecen en </a:t>
            </a:r>
            <a:r>
              <a:rPr lang="es-MX" sz="3200" b="1" dirty="0">
                <a:solidFill>
                  <a:srgbClr val="FF0000"/>
                </a:solidFill>
              </a:rPr>
              <a:t>un desastre común o en cualquier otra circunstancia</a:t>
            </a:r>
            <a:r>
              <a:rPr lang="es-MX" b="1" dirty="0"/>
              <a:t>, si no puede determinarse lo contrario</a:t>
            </a:r>
            <a:endParaRPr lang="es-AR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F1CF01A-624A-380A-B6B4-BB3DD147398D}"/>
              </a:ext>
            </a:extLst>
          </p:cNvPr>
          <p:cNvSpPr txBox="1"/>
          <p:nvPr/>
        </p:nvSpPr>
        <p:spPr>
          <a:xfrm>
            <a:off x="971600" y="3596236"/>
            <a:ext cx="7200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u="sng" dirty="0">
                <a:solidFill>
                  <a:srgbClr val="FF0000"/>
                </a:solidFill>
              </a:rPr>
              <a:t>IMPIDE LA TRANSMISION DE DERECHOS: </a:t>
            </a:r>
            <a:r>
              <a:rPr lang="es-MX" sz="2400" dirty="0"/>
              <a:t>Al no poder probarse la premoriencia (que uno sobrevivió al otro), ninguno de los fallecidos hereda los bienes del otro.</a:t>
            </a:r>
            <a:endParaRPr lang="es-AR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CEB8DF6-9925-83A3-2793-D768EE5A7AFE}"/>
              </a:ext>
            </a:extLst>
          </p:cNvPr>
          <p:cNvSpPr txBox="1"/>
          <p:nvPr/>
        </p:nvSpPr>
        <p:spPr>
          <a:xfrm>
            <a:off x="844689" y="4941168"/>
            <a:ext cx="79208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/>
              <a:t>La conmoriencia es aplicable no solo a supuestos vinculados con las</a:t>
            </a:r>
          </a:p>
          <a:p>
            <a:pPr algn="just"/>
            <a:r>
              <a:rPr lang="es-MX" sz="2000" b="1" dirty="0"/>
              <a:t>sucesiones, sino a todos aquellos casos en que, la ley o la voluntad de los</a:t>
            </a:r>
          </a:p>
          <a:p>
            <a:pPr algn="just"/>
            <a:r>
              <a:rPr lang="es-MX" sz="2000" b="1" dirty="0"/>
              <a:t>particulares supedita la transmisión de derechos a requisitos de supervivencia.</a:t>
            </a:r>
            <a:r>
              <a:rPr lang="es-MX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4501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30A38-903B-AEFA-CB07-8C9A4A5E6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024" y="355879"/>
            <a:ext cx="6781800" cy="952128"/>
          </a:xfrm>
        </p:spPr>
        <p:txBody>
          <a:bodyPr>
            <a:noAutofit/>
          </a:bodyPr>
          <a:lstStyle/>
          <a:p>
            <a:r>
              <a:rPr lang="es-MX" sz="2800" dirty="0"/>
              <a:t>El cadáver, concepto, naturaleza jurídica</a:t>
            </a:r>
            <a:endParaRPr lang="es-AR" sz="2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67ADF90-7970-3AB2-2FE3-7F046A2F7D6A}"/>
              </a:ext>
            </a:extLst>
          </p:cNvPr>
          <p:cNvSpPr txBox="1"/>
          <p:nvPr/>
        </p:nvSpPr>
        <p:spPr>
          <a:xfrm>
            <a:off x="373661" y="1382127"/>
            <a:ext cx="828092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/>
              <a:t>EL CADAVER, no es una persona, porque la personalidad se extingue con la muerte,  pero tampoco es una cosa, por lo tanto no puede considerarse un objeto de propiedad que se puede comprar o vender o apropiarse </a:t>
            </a:r>
          </a:p>
          <a:p>
            <a:r>
              <a:rPr lang="es-AR" sz="2000" b="1" dirty="0"/>
              <a:t>Al haber sido una persona se considera que merece respeto a su dignidad y cierta protección, ya que no es un mueble y aunque pierde sus atributos humanos hay un carácter moral y afectivo que le permite a sus familiares tomar algunas decisiones</a:t>
            </a:r>
          </a:p>
          <a:p>
            <a:endParaRPr lang="es-AR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C84AE48-CFB7-FD18-5D27-63038B77DBE5}"/>
              </a:ext>
            </a:extLst>
          </p:cNvPr>
          <p:cNvSpPr txBox="1"/>
          <p:nvPr/>
        </p:nvSpPr>
        <p:spPr>
          <a:xfrm>
            <a:off x="1619672" y="3674533"/>
            <a:ext cx="6480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rgbClr val="FF0000"/>
                </a:solidFill>
              </a:rPr>
              <a:t>L</a:t>
            </a:r>
            <a:r>
              <a:rPr lang="es-MX" sz="2400" b="1" dirty="0">
                <a:solidFill>
                  <a:srgbClr val="FF0000"/>
                </a:solidFill>
              </a:rPr>
              <a:t>egitimación para disponer del cadáver</a:t>
            </a:r>
            <a:endParaRPr lang="es-AR" b="1" dirty="0">
              <a:solidFill>
                <a:srgbClr val="FF0000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B935AE4-605A-136F-3C87-FFB299CA99DA}"/>
              </a:ext>
            </a:extLst>
          </p:cNvPr>
          <p:cNvSpPr txBox="1"/>
          <p:nvPr/>
        </p:nvSpPr>
        <p:spPr>
          <a:xfrm>
            <a:off x="391136" y="4365104"/>
            <a:ext cx="81562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/>
              <a:t>Este derecho les corresponde a los familiares cercanos quienes deben </a:t>
            </a:r>
          </a:p>
          <a:p>
            <a:pPr algn="ctr"/>
            <a:r>
              <a:rPr lang="es-AR" sz="2000" b="1" dirty="0"/>
              <a:t>acreditar el vinculo para disponer de los restos de una persona fallecida-</a:t>
            </a:r>
          </a:p>
          <a:p>
            <a:pPr algn="ctr"/>
            <a:r>
              <a:rPr lang="es-AR" sz="2000" b="1" dirty="0"/>
              <a:t>SI HAY VOLUNTAD EXPRESA: sobre inhumación, cremación, </a:t>
            </a:r>
          </a:p>
          <a:p>
            <a:pPr algn="ctr"/>
            <a:r>
              <a:rPr lang="es-AR" sz="2000" b="1" dirty="0"/>
              <a:t>donación de órganos, destino de las cenizas, debe ser respetado</a:t>
            </a:r>
          </a:p>
          <a:p>
            <a:pPr algn="ctr"/>
            <a:r>
              <a:rPr lang="es-AR" sz="2000" b="1" dirty="0"/>
              <a:t>Y si no lo hubiere pueden disponer los parientes o en su defecto el Estado</a:t>
            </a:r>
          </a:p>
        </p:txBody>
      </p:sp>
    </p:spTree>
    <p:extLst>
      <p:ext uri="{BB962C8B-B14F-4D97-AF65-F5344CB8AC3E}">
        <p14:creationId xmlns:p14="http://schemas.microsoft.com/office/powerpoint/2010/main" val="1302395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F73525-A69B-1E2F-3966-7B68D0FA4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716" y="14990"/>
            <a:ext cx="7122368" cy="1600200"/>
          </a:xfrm>
        </p:spPr>
        <p:txBody>
          <a:bodyPr>
            <a:noAutofit/>
          </a:bodyPr>
          <a:lstStyle/>
          <a:p>
            <a:r>
              <a:rPr lang="es-MX" sz="3200" dirty="0"/>
              <a:t>Los actos de disposición sobre partes renovables del cuerpo humano </a:t>
            </a:r>
            <a:endParaRPr lang="es-AR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1A8B4B-7AA9-76BC-7E99-D48C7360F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59" y="1988840"/>
            <a:ext cx="8445681" cy="3454152"/>
          </a:xfrm>
        </p:spPr>
        <p:txBody>
          <a:bodyPr>
            <a:normAutofit/>
          </a:bodyPr>
          <a:lstStyle/>
          <a:p>
            <a:pPr algn="just"/>
            <a:r>
              <a:rPr lang="es-MX" sz="1400" dirty="0"/>
              <a:t>Son decisiones voluntarias sobre tejidos que el organismo regenera (como cabello, sangre o leche materna). </a:t>
            </a:r>
          </a:p>
          <a:p>
            <a:pPr marL="0" indent="0" algn="just">
              <a:buNone/>
            </a:pPr>
            <a:r>
              <a:rPr lang="es-MX" sz="1400" dirty="0"/>
              <a:t>En Argentina, el CCCN permiten estas prácticas bajo estrictos parámetros éticos y legales. Marco Legal y Ético </a:t>
            </a:r>
          </a:p>
          <a:p>
            <a:pPr algn="just"/>
            <a:r>
              <a:rPr lang="es-MX" sz="1400" b="1" dirty="0">
                <a:solidFill>
                  <a:srgbClr val="FF0000"/>
                </a:solidFill>
              </a:rPr>
              <a:t>Valor No Comercial</a:t>
            </a:r>
            <a:r>
              <a:rPr lang="es-MX" sz="1400" dirty="0"/>
              <a:t>: Las partes del cuerpo humano no tienen valor económico ni comercial. </a:t>
            </a:r>
          </a:p>
          <a:p>
            <a:pPr algn="just"/>
            <a:r>
              <a:rPr lang="es-MX" sz="1400" dirty="0"/>
              <a:t>Solo pueden disponerse por motivos afectivos, terapéuticos, científicos, humanitarios o sociales. </a:t>
            </a:r>
          </a:p>
          <a:p>
            <a:pPr algn="just"/>
            <a:r>
              <a:rPr lang="es-MX" sz="1600" b="1" dirty="0">
                <a:solidFill>
                  <a:srgbClr val="FF0000"/>
                </a:solidFill>
              </a:rPr>
              <a:t>Integridad Física: </a:t>
            </a:r>
            <a:r>
              <a:rPr lang="es-MX" sz="1400" dirty="0"/>
              <a:t>Están prohibidos los actos que ocasionen una disminución permanente de la integridad física o sean contrarios a la moral, salvo que sean requeridos para mejorar la salud de la persona (o de un tercero).Consentimiento: Debe ser libre, informado, prestado en vida y puede ser revocado en cualquier momento sin necesidad de justificación. </a:t>
            </a:r>
          </a:p>
          <a:p>
            <a:pPr algn="just"/>
            <a:r>
              <a:rPr lang="es-MX" sz="1400" b="1" dirty="0">
                <a:solidFill>
                  <a:srgbClr val="FF0000"/>
                </a:solidFill>
              </a:rPr>
              <a:t>Donación de sangre y plasma</a:t>
            </a:r>
            <a:r>
              <a:rPr lang="es-MX" sz="1400" dirty="0"/>
              <a:t>: Regido por normativas de salud pública; es altruista y no comercial. </a:t>
            </a:r>
          </a:p>
          <a:p>
            <a:pPr algn="just"/>
            <a:r>
              <a:rPr lang="es-MX" sz="1400" b="1" u="sng" dirty="0">
                <a:solidFill>
                  <a:srgbClr val="FF0000"/>
                </a:solidFill>
              </a:rPr>
              <a:t>Donación de cabello</a:t>
            </a:r>
            <a:r>
              <a:rPr lang="es-MX" sz="1400" dirty="0"/>
              <a:t>: Frecuentemente destinado a la confección de pelucas oncológicas con fines solidarios. </a:t>
            </a:r>
          </a:p>
          <a:p>
            <a:pPr algn="just"/>
            <a:r>
              <a:rPr lang="es-MX" sz="1400" b="1" u="sng" dirty="0">
                <a:solidFill>
                  <a:srgbClr val="FF0000"/>
                </a:solidFill>
              </a:rPr>
              <a:t>Leche materna</a:t>
            </a:r>
            <a:r>
              <a:rPr lang="es-MX" sz="1400" dirty="0"/>
              <a:t>: Donada a bancos de leche para alimentar a recién nacidos prematuros o vulnerables. </a:t>
            </a:r>
          </a:p>
          <a:p>
            <a:pPr algn="just"/>
            <a:r>
              <a:rPr lang="es-MX" sz="1400" b="1" u="sng" dirty="0">
                <a:solidFill>
                  <a:srgbClr val="FF0000"/>
                </a:solidFill>
              </a:rPr>
              <a:t>Médula ósea: </a:t>
            </a:r>
            <a:r>
              <a:rPr lang="es-MX" sz="1400" dirty="0"/>
              <a:t>Por su naturaleza regenerativa, es uno de los pocos tejidos renovables que requiere leyes especiales (como la Ley de Trasplante) debido a su complejidad de ablación. </a:t>
            </a:r>
          </a:p>
        </p:txBody>
      </p:sp>
    </p:spTree>
    <p:extLst>
      <p:ext uri="{BB962C8B-B14F-4D97-AF65-F5344CB8AC3E}">
        <p14:creationId xmlns:p14="http://schemas.microsoft.com/office/powerpoint/2010/main" val="3594427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5302</TotalTime>
  <Words>1085</Words>
  <Application>Microsoft Office PowerPoint</Application>
  <PresentationFormat>Presentación en pantalla (4:3)</PresentationFormat>
  <Paragraphs>72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Abadi</vt:lpstr>
      <vt:lpstr>Arial</vt:lpstr>
      <vt:lpstr>Book Antiqua</vt:lpstr>
      <vt:lpstr>Calibri</vt:lpstr>
      <vt:lpstr>Impact</vt:lpstr>
      <vt:lpstr>Times New Roman</vt:lpstr>
      <vt:lpstr>Wingdings</vt:lpstr>
      <vt:lpstr>NewsPrint</vt:lpstr>
      <vt:lpstr>Derecho Privado I CIENCIAS ECONOMICAS</vt:lpstr>
      <vt:lpstr>Presentación de PowerPoint</vt:lpstr>
      <vt:lpstr>Presentación de PowerPoint</vt:lpstr>
      <vt:lpstr>LA MUERTE: </vt:lpstr>
      <vt:lpstr>“MUERTE ES:</vt:lpstr>
      <vt:lpstr>Presentación de PowerPoint</vt:lpstr>
      <vt:lpstr>La determinación del momento de la muerte,   no es una tarea simple</vt:lpstr>
      <vt:lpstr>       El fallecimiento de una persona se produce por la cesación total e irreversible de las “funciones encefálicas” cuando hubiese asistencia mecánica, será verificado por un equipo médico </vt:lpstr>
      <vt:lpstr>Presentación de PowerPoint</vt:lpstr>
      <vt:lpstr>La ley de trasplantes establece EL PROTOCOLO a seguir para declarar la muerte</vt:lpstr>
      <vt:lpstr> Conmoriencia: </vt:lpstr>
      <vt:lpstr>El cadáver, concepto, naturaleza jurídica</vt:lpstr>
      <vt:lpstr>Los actos de disposición sobre partes renovables del cuerpo humano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Derecho Privado I</dc:title>
  <dc:creator>Rosana</dc:creator>
  <cp:lastModifiedBy>ROSANA TORANZO</cp:lastModifiedBy>
  <cp:revision>126</cp:revision>
  <dcterms:created xsi:type="dcterms:W3CDTF">2015-08-04T02:01:40Z</dcterms:created>
  <dcterms:modified xsi:type="dcterms:W3CDTF">2026-08-24T12:33:06Z</dcterms:modified>
</cp:coreProperties>
</file>