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96" r:id="rId1"/>
  </p:sldMasterIdLst>
  <p:notesMasterIdLst>
    <p:notesMasterId r:id="rId25"/>
  </p:notesMasterIdLst>
  <p:sldIdLst>
    <p:sldId id="307" r:id="rId2"/>
    <p:sldId id="332" r:id="rId3"/>
    <p:sldId id="333" r:id="rId4"/>
    <p:sldId id="334" r:id="rId5"/>
    <p:sldId id="335" r:id="rId6"/>
    <p:sldId id="336" r:id="rId7"/>
    <p:sldId id="338" r:id="rId8"/>
    <p:sldId id="337" r:id="rId9"/>
    <p:sldId id="341" r:id="rId10"/>
    <p:sldId id="339" r:id="rId11"/>
    <p:sldId id="340" r:id="rId12"/>
    <p:sldId id="342" r:id="rId13"/>
    <p:sldId id="343" r:id="rId14"/>
    <p:sldId id="344" r:id="rId15"/>
    <p:sldId id="345" r:id="rId16"/>
    <p:sldId id="346" r:id="rId17"/>
    <p:sldId id="347" r:id="rId18"/>
    <p:sldId id="348" r:id="rId19"/>
    <p:sldId id="349" r:id="rId20"/>
    <p:sldId id="350" r:id="rId21"/>
    <p:sldId id="351" r:id="rId22"/>
    <p:sldId id="352" r:id="rId23"/>
    <p:sldId id="353" r:id="rId24"/>
  </p:sldIdLst>
  <p:sldSz cx="9144000" cy="6858000" type="screen4x3"/>
  <p:notesSz cx="6858000" cy="9144000"/>
  <p:defaultTextStyle>
    <a:defPPr>
      <a:defRPr lang="es-A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1566" y="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AR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8CE946F-BA64-471B-8F61-10F4CC383F5F}" type="datetimeFigureOut">
              <a:rPr lang="es-AR" smtClean="0"/>
              <a:t>24/8/2026</a:t>
            </a:fld>
            <a:endParaRPr lang="es-AR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AR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0AA942A-15A0-4D4B-9E3A-6BACD74DAF57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8782441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11 Título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25" name="24 Subtítulo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s-ES"/>
              <a:t>Haga clic para modificar el estilo de subtítulo del patrón</a:t>
            </a:r>
            <a:endParaRPr kumimoji="0" lang="en-US"/>
          </a:p>
        </p:txBody>
      </p:sp>
      <p:sp>
        <p:nvSpPr>
          <p:cNvPr id="31" name="30 Marcador de fecha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82DA9560-1063-4B60-B7C6-941CDB00F6FF}" type="datetimeFigureOut">
              <a:rPr lang="es-AR" smtClean="0"/>
              <a:t>24/8/2026</a:t>
            </a:fld>
            <a:endParaRPr lang="es-AR"/>
          </a:p>
        </p:txBody>
      </p:sp>
      <p:sp>
        <p:nvSpPr>
          <p:cNvPr id="18" name="17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es-AR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F9E2F8FD-B74D-4759-9B9E-214AE746D63E}" type="slidenum">
              <a:rPr lang="es-AR" smtClean="0"/>
              <a:t>‹Nº›</a:t>
            </a:fld>
            <a:endParaRPr lang="es-A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A9560-1063-4B60-B7C6-941CDB00F6FF}" type="datetimeFigureOut">
              <a:rPr lang="es-AR" smtClean="0"/>
              <a:t>24/8/2026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E2F8FD-B74D-4759-9B9E-214AE746D63E}" type="slidenum">
              <a:rPr lang="es-AR" smtClean="0"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82DA9560-1063-4B60-B7C6-941CDB00F6FF}" type="datetimeFigureOut">
              <a:rPr lang="es-AR" smtClean="0"/>
              <a:t>24/8/2026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/>
          <a:p>
            <a:fld id="{F9E2F8FD-B74D-4759-9B9E-214AE746D63E}" type="slidenum">
              <a:rPr lang="es-AR" smtClean="0"/>
              <a:t>‹Nº›</a:t>
            </a:fld>
            <a:endParaRPr lang="es-A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A9560-1063-4B60-B7C6-941CDB00F6FF}" type="datetimeFigureOut">
              <a:rPr lang="es-AR" smtClean="0"/>
              <a:t>24/8/2026</a:t>
            </a:fld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E2F8FD-B74D-4759-9B9E-214AE746D63E}" type="slidenum">
              <a:rPr lang="es-AR" smtClean="0"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5" name="4 Marcador de contenido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A9560-1063-4B60-B7C6-941CDB00F6FF}" type="datetimeFigureOut">
              <a:rPr lang="es-AR" smtClean="0"/>
              <a:t>24/8/2026</a:t>
            </a:fld>
            <a:endParaRPr lang="es-AR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E2F8FD-B74D-4759-9B9E-214AE746D63E}" type="slidenum">
              <a:rPr lang="es-AR" smtClean="0"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A9560-1063-4B60-B7C6-941CDB00F6FF}" type="datetimeFigureOut">
              <a:rPr lang="es-AR" smtClean="0"/>
              <a:t>24/8/2026</a:t>
            </a:fld>
            <a:endParaRPr lang="es-AR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E2F8FD-B74D-4759-9B9E-214AE746D63E}" type="slidenum">
              <a:rPr lang="es-AR" smtClean="0"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82DA9560-1063-4B60-B7C6-941CDB00F6FF}" type="datetimeFigureOut">
              <a:rPr lang="es-AR" smtClean="0"/>
              <a:t>24/8/2026</a:t>
            </a:fld>
            <a:endParaRPr lang="es-AR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s-AR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E2F8FD-B74D-4759-9B9E-214AE746D63E}" type="slidenum">
              <a:rPr lang="es-AR" smtClean="0"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A9560-1063-4B60-B7C6-941CDB00F6FF}" type="datetimeFigureOut">
              <a:rPr lang="es-AR" smtClean="0"/>
              <a:t>24/8/2026</a:t>
            </a:fld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E2F8FD-B74D-4759-9B9E-214AE746D63E}" type="slidenum">
              <a:rPr lang="es-AR" smtClean="0"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8 Rectángulo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es-ES"/>
              <a:t>Haga clic para modificar el estilo de título del patrón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A9560-1063-4B60-B7C6-941CDB00F6FF}" type="datetimeFigureOut">
              <a:rPr lang="es-AR" smtClean="0"/>
              <a:t>24/8/2026</a:t>
            </a:fld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E2F8FD-B74D-4759-9B9E-214AE746D63E}" type="slidenum">
              <a:rPr lang="es-AR" smtClean="0"/>
              <a:t>‹Nº›</a:t>
            </a:fld>
            <a:endParaRPr lang="es-AR"/>
          </a:p>
        </p:txBody>
      </p:sp>
      <p:sp>
        <p:nvSpPr>
          <p:cNvPr id="10" name="9 Marcador de posición de imagen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s-ES"/>
              <a:t>Haga clic en el icono para agregar una imagen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A9560-1063-4B60-B7C6-941CDB00F6FF}" type="datetimeFigureOut">
              <a:rPr lang="es-AR" smtClean="0"/>
              <a:t>24/8/2026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E2F8FD-B74D-4759-9B9E-214AE746D63E}" type="slidenum">
              <a:rPr lang="es-AR" smtClean="0"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/>
          <a:p>
            <a:fld id="{82DA9560-1063-4B60-B7C6-941CDB00F6FF}" type="datetimeFigureOut">
              <a:rPr lang="es-AR" smtClean="0"/>
              <a:t>24/8/2026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F9E2F8FD-B74D-4759-9B9E-214AE746D63E}" type="slidenum">
              <a:rPr lang="es-AR" smtClean="0"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Rectángulo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2 Marcador de título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1" name="30 Marcador de texto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  <a:p>
            <a:pPr lvl="1" eaLnBrk="1" latinLnBrk="0" hangingPunct="1"/>
            <a:r>
              <a:rPr kumimoji="0" lang="es-ES"/>
              <a:t>Segundo nivel</a:t>
            </a:r>
          </a:p>
          <a:p>
            <a:pPr lvl="2" eaLnBrk="1" latinLnBrk="0" hangingPunct="1"/>
            <a:r>
              <a:rPr kumimoji="0" lang="es-ES"/>
              <a:t>Tercer nivel</a:t>
            </a:r>
          </a:p>
          <a:p>
            <a:pPr lvl="3" eaLnBrk="1" latinLnBrk="0" hangingPunct="1"/>
            <a:r>
              <a:rPr kumimoji="0" lang="es-ES"/>
              <a:t>Cuarto nivel</a:t>
            </a:r>
          </a:p>
          <a:p>
            <a:pPr lvl="4" eaLnBrk="1" latinLnBrk="0" hangingPunct="1"/>
            <a:r>
              <a:rPr kumimoji="0" lang="es-ES"/>
              <a:t>Quinto nivel</a:t>
            </a:r>
            <a:endParaRPr kumimoji="0" lang="en-US"/>
          </a:p>
        </p:txBody>
      </p:sp>
      <p:sp>
        <p:nvSpPr>
          <p:cNvPr id="27" name="26 Marcador de fecha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82DA9560-1063-4B60-B7C6-941CDB00F6FF}" type="datetimeFigureOut">
              <a:rPr lang="es-AR" smtClean="0"/>
              <a:t>24/8/2026</a:t>
            </a:fld>
            <a:endParaRPr lang="es-AR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es-AR"/>
          </a:p>
        </p:txBody>
      </p:sp>
      <p:sp>
        <p:nvSpPr>
          <p:cNvPr id="16" name="1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F9E2F8FD-B74D-4759-9B9E-214AE746D63E}" type="slidenum">
              <a:rPr lang="es-AR" smtClean="0"/>
              <a:t>‹Nº›</a:t>
            </a:fld>
            <a:endParaRPr lang="es-A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97" r:id="rId1"/>
    <p:sldLayoutId id="2147483998" r:id="rId2"/>
    <p:sldLayoutId id="2147483999" r:id="rId3"/>
    <p:sldLayoutId id="2147484000" r:id="rId4"/>
    <p:sldLayoutId id="2147484001" r:id="rId5"/>
    <p:sldLayoutId id="2147484002" r:id="rId6"/>
    <p:sldLayoutId id="2147484003" r:id="rId7"/>
    <p:sldLayoutId id="2147484004" r:id="rId8"/>
    <p:sldLayoutId id="2147484005" r:id="rId9"/>
    <p:sldLayoutId id="2147484006" r:id="rId10"/>
    <p:sldLayoutId id="2147484007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3707904" y="260648"/>
            <a:ext cx="4032448" cy="2132808"/>
          </a:xfrm>
        </p:spPr>
        <p:txBody>
          <a:bodyPr>
            <a:normAutofit/>
          </a:bodyPr>
          <a:lstStyle/>
          <a:p>
            <a:r>
              <a:rPr lang="es-AR" sz="6600" dirty="0">
                <a:solidFill>
                  <a:schemeClr val="bg2">
                    <a:lumMod val="20000"/>
                    <a:lumOff val="80000"/>
                  </a:schemeClr>
                </a:solidFill>
              </a:rPr>
              <a:t>Derecho  Privado </a:t>
            </a:r>
            <a:r>
              <a:rPr lang="es-AR" dirty="0">
                <a:solidFill>
                  <a:schemeClr val="bg2">
                    <a:lumMod val="20000"/>
                    <a:lumOff val="80000"/>
                  </a:schemeClr>
                </a:solidFill>
              </a:rPr>
              <a:t>I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3491880" y="3068960"/>
            <a:ext cx="5105400" cy="1752600"/>
          </a:xfrm>
        </p:spPr>
        <p:txBody>
          <a:bodyPr>
            <a:normAutofit lnSpcReduction="10000"/>
          </a:bodyPr>
          <a:lstStyle/>
          <a:p>
            <a:r>
              <a:rPr lang="es-AR" sz="6000" b="1" dirty="0">
                <a:solidFill>
                  <a:schemeClr val="bg1">
                    <a:lumMod val="95000"/>
                    <a:lumOff val="5000"/>
                  </a:schemeClr>
                </a:solidFill>
              </a:rPr>
              <a:t>UNIDAD III-</a:t>
            </a:r>
          </a:p>
          <a:p>
            <a:r>
              <a:rPr lang="es-AR" sz="6000" b="1" dirty="0">
                <a:solidFill>
                  <a:schemeClr val="bg1">
                    <a:lumMod val="95000"/>
                    <a:lumOff val="5000"/>
                  </a:schemeClr>
                </a:solidFill>
              </a:rPr>
              <a:t>Ultima parte </a:t>
            </a:r>
          </a:p>
        </p:txBody>
      </p:sp>
      <p:sp>
        <p:nvSpPr>
          <p:cNvPr id="11" name="3 Marcador de texto"/>
          <p:cNvSpPr txBox="1">
            <a:spLocks/>
          </p:cNvSpPr>
          <p:nvPr/>
        </p:nvSpPr>
        <p:spPr>
          <a:xfrm>
            <a:off x="1259632" y="5375669"/>
            <a:ext cx="7756264" cy="8048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None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None/>
              <a:defRPr sz="12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None/>
              <a:defRPr sz="10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None/>
              <a:defRPr sz="9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None/>
              <a:defRPr sz="9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ts val="400"/>
              </a:spcBef>
              <a:buClr>
                <a:schemeClr val="accent1"/>
              </a:buClr>
              <a:buFont typeface="Wingdings" pitchFamily="2" charset="2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ts val="400"/>
              </a:spcBef>
              <a:buClr>
                <a:schemeClr val="accent1"/>
              </a:buClr>
              <a:buFont typeface="Wingdings" pitchFamily="2" charset="2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ts val="400"/>
              </a:spcBef>
              <a:buClr>
                <a:schemeClr val="accent1"/>
              </a:buClr>
              <a:buFont typeface="Wingdings" pitchFamily="2" charset="2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ts val="400"/>
              </a:spcBef>
              <a:buClr>
                <a:schemeClr val="accent1"/>
              </a:buClr>
              <a:buFont typeface="Wingdings" pitchFamily="2" charset="2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873624"/>
              </a:buClr>
              <a:defRPr/>
            </a:pPr>
            <a:endParaRPr lang="es-AR" dirty="0">
              <a:solidFill>
                <a:sysClr val="windowText" lastClr="000000">
                  <a:lumMod val="85000"/>
                  <a:lumOff val="15000"/>
                </a:sysClr>
              </a:solidFill>
              <a:latin typeface="Book Antiqua"/>
            </a:endParaRPr>
          </a:p>
          <a:p>
            <a:pPr algn="r">
              <a:buClr>
                <a:srgbClr val="873624"/>
              </a:buClr>
              <a:defRPr/>
            </a:pPr>
            <a:r>
              <a:rPr lang="es-AR" b="1" dirty="0">
                <a:solidFill>
                  <a:srgbClr val="00B0F0"/>
                </a:solidFill>
                <a:latin typeface="Book Antiqua"/>
              </a:rPr>
              <a:t> </a:t>
            </a:r>
            <a:r>
              <a:rPr lang="es-AR" sz="2000" b="1" dirty="0">
                <a:solidFill>
                  <a:prstClr val="white">
                    <a:lumMod val="95000"/>
                    <a:lumOff val="5000"/>
                  </a:prstClr>
                </a:solidFill>
                <a:latin typeface="Book Antiqua"/>
              </a:rPr>
              <a:t>DRA. MARIA ROSANA TORANZO</a:t>
            </a:r>
          </a:p>
        </p:txBody>
      </p:sp>
      <p:pic>
        <p:nvPicPr>
          <p:cNvPr id="4098" name="Picture 2" descr="https://encrypted-tbn0.gstatic.com/images?q=tbn:ANd9GcTtdlfk4GYMR9nqZ2jJteErm09-SJdUZHXlCLGB2qIHrYERyoJ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628800"/>
            <a:ext cx="2088231" cy="2880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219841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990356" y="-54529"/>
            <a:ext cx="4464496" cy="2069976"/>
          </a:xfrm>
        </p:spPr>
        <p:txBody>
          <a:bodyPr>
            <a:normAutofit/>
          </a:bodyPr>
          <a:lstStyle/>
          <a:p>
            <a:r>
              <a:rPr lang="es-AR" sz="3600" dirty="0" err="1">
                <a:highlight>
                  <a:srgbClr val="FFFF00"/>
                </a:highlight>
                <a:latin typeface="Alegreya Black" pitchFamily="2" charset="0"/>
              </a:rPr>
              <a:t>Representacion</a:t>
            </a:r>
            <a:r>
              <a:rPr lang="es-AR" sz="3600" dirty="0">
                <a:highlight>
                  <a:srgbClr val="FFFF00"/>
                </a:highlight>
                <a:latin typeface="Alegreya Black" pitchFamily="2" charset="0"/>
              </a:rPr>
              <a:t> </a:t>
            </a:r>
            <a:br>
              <a:rPr lang="es-AR" sz="3600" dirty="0">
                <a:highlight>
                  <a:srgbClr val="FFFF00"/>
                </a:highlight>
                <a:latin typeface="Alegreya Black" pitchFamily="2" charset="0"/>
              </a:rPr>
            </a:br>
            <a:r>
              <a:rPr lang="es-AR" sz="3600" dirty="0">
                <a:highlight>
                  <a:srgbClr val="FFFF00"/>
                </a:highlight>
                <a:latin typeface="Alegreya Black" pitchFamily="2" charset="0"/>
              </a:rPr>
              <a:t>y asistencia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sz="half" idx="2"/>
          </p:nvPr>
        </p:nvSpPr>
        <p:spPr>
          <a:xfrm>
            <a:off x="4756841" y="2708920"/>
            <a:ext cx="4464496" cy="3389888"/>
          </a:xfrm>
        </p:spPr>
        <p:txBody>
          <a:bodyPr>
            <a:normAutofit lnSpcReduction="10000"/>
          </a:bodyPr>
          <a:lstStyle/>
          <a:p>
            <a:pPr algn="ctr"/>
            <a:r>
              <a:rPr lang="es-AR" sz="4800" dirty="0"/>
              <a:t>Capitulo 10</a:t>
            </a:r>
          </a:p>
          <a:p>
            <a:pPr algn="ctr"/>
            <a:endParaRPr lang="es-AR" sz="4800" dirty="0"/>
          </a:p>
          <a:p>
            <a:pPr algn="ctr"/>
            <a:r>
              <a:rPr lang="es-AR" sz="4800" dirty="0"/>
              <a:t>Sección 1*</a:t>
            </a:r>
          </a:p>
          <a:p>
            <a:pPr algn="ctr"/>
            <a:endParaRPr lang="es-AR" sz="4800" dirty="0"/>
          </a:p>
          <a:p>
            <a:pPr algn="ctr"/>
            <a:r>
              <a:rPr lang="es-AR" sz="4800" dirty="0"/>
              <a:t> CCCN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1E962F40-2D09-8E7F-846E-595A3DAD5F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7624" y="2015447"/>
            <a:ext cx="2190750" cy="2838450"/>
          </a:xfrm>
          <a:prstGeom prst="rect">
            <a:avLst/>
          </a:prstGeom>
        </p:spPr>
      </p:pic>
      <p:sp>
        <p:nvSpPr>
          <p:cNvPr id="6" name="Marcador de posición de imagen 5">
            <a:extLst>
              <a:ext uri="{FF2B5EF4-FFF2-40B4-BE49-F238E27FC236}">
                <a16:creationId xmlns:a16="http://schemas.microsoft.com/office/drawing/2014/main" id="{F2C0A0B3-3E5C-A219-9706-A4EFF673BA29}"/>
              </a:ext>
            </a:extLst>
          </p:cNvPr>
          <p:cNvSpPr>
            <a:spLocks noGrp="1"/>
          </p:cNvSpPr>
          <p:nvPr>
            <p:ph type="pic" idx="1"/>
          </p:nvPr>
        </p:nvSpPr>
        <p:spPr/>
        <p:txBody>
          <a:bodyPr/>
          <a:lstStyle/>
          <a:p>
            <a:endParaRPr lang="es-AR"/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6C1EF18B-08D3-1D71-F34A-1D096498D7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345" y="1041002"/>
            <a:ext cx="4464495" cy="4206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77158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0" y="320040"/>
            <a:ext cx="7239000" cy="1143000"/>
          </a:xfrm>
        </p:spPr>
        <p:txBody>
          <a:bodyPr>
            <a:normAutofit/>
          </a:bodyPr>
          <a:lstStyle/>
          <a:p>
            <a:pPr algn="ctr"/>
            <a:r>
              <a:rPr lang="es-AR" sz="4400" dirty="0"/>
              <a:t>Regla general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509251" y="3534013"/>
            <a:ext cx="7239000" cy="2736304"/>
          </a:xfrm>
        </p:spPr>
        <p:txBody>
          <a:bodyPr/>
          <a:lstStyle/>
          <a:p>
            <a:r>
              <a:rPr lang="es-AR" sz="2800" b="1" cap="all" dirty="0">
                <a:ln w="500">
                  <a:solidFill>
                    <a:srgbClr val="B13F9A">
                      <a:shade val="20000"/>
                      <a:satMod val="120000"/>
                    </a:srgbClr>
                  </a:solidFill>
                </a:ln>
                <a:solidFill>
                  <a:srgbClr val="FF0000"/>
                </a:solidFill>
                <a:ea typeface="+mj-ea"/>
                <a:cs typeface="+mj-cs"/>
              </a:rPr>
              <a:t>Las personas incapaces ejercen por medio de sus representantes los derechos que no pueden ejercer por sí</a:t>
            </a:r>
            <a:r>
              <a:rPr lang="es-AR" sz="3400" b="1" cap="all" dirty="0">
                <a:ln w="500">
                  <a:solidFill>
                    <a:srgbClr val="B13F9A">
                      <a:shade val="20000"/>
                      <a:satMod val="120000"/>
                    </a:srgbClr>
                  </a:solidFill>
                </a:ln>
                <a:gradFill>
                  <a:gsLst>
                    <a:gs pos="0">
                      <a:srgbClr val="F9B639">
                        <a:tint val="13000"/>
                      </a:srgbClr>
                    </a:gs>
                    <a:gs pos="10000">
                      <a:srgbClr val="F9B639">
                        <a:tint val="20000"/>
                      </a:srgbClr>
                    </a:gs>
                    <a:gs pos="49000">
                      <a:srgbClr val="F9B639">
                        <a:tint val="70000"/>
                      </a:srgbClr>
                    </a:gs>
                    <a:gs pos="50000">
                      <a:srgbClr val="F9B639">
                        <a:tint val="97000"/>
                      </a:srgbClr>
                    </a:gs>
                    <a:gs pos="100000">
                      <a:srgbClr val="F9B639">
                        <a:tint val="20000"/>
                      </a:srgbClr>
                    </a:gs>
                  </a:gsLst>
                  <a:lin ang="5400000" scaled="1"/>
                </a:gradFill>
                <a:ea typeface="+mj-ea"/>
                <a:cs typeface="+mj-cs"/>
              </a:rPr>
              <a:t>.</a:t>
            </a:r>
            <a:endParaRPr lang="es-AR" dirty="0"/>
          </a:p>
        </p:txBody>
      </p:sp>
      <p:sp>
        <p:nvSpPr>
          <p:cNvPr id="4" name="3 Rectángulo"/>
          <p:cNvSpPr/>
          <p:nvPr/>
        </p:nvSpPr>
        <p:spPr>
          <a:xfrm>
            <a:off x="276323" y="1737829"/>
            <a:ext cx="770485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AR" sz="2400" b="1" dirty="0">
                <a:solidFill>
                  <a:schemeClr val="accent1">
                    <a:lumMod val="75000"/>
                  </a:schemeClr>
                </a:solidFill>
              </a:rPr>
              <a:t>Las personas vulnerables, cuya capacidad de obrar sus derechos se encuentra limitada por la ley, se encuentran resguardadas por un sistema de protección denominado “representación”.</a:t>
            </a: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38466" y="147422"/>
            <a:ext cx="2421965" cy="1542142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1" y="4866460"/>
            <a:ext cx="2857500" cy="17671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8943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403648" y="65976"/>
            <a:ext cx="5897880" cy="1173480"/>
          </a:xfrm>
        </p:spPr>
        <p:txBody>
          <a:bodyPr>
            <a:normAutofit fontScale="90000"/>
          </a:bodyPr>
          <a:lstStyle/>
          <a:p>
            <a:pPr algn="ctr"/>
            <a:r>
              <a:rPr lang="es-AR" sz="4400" dirty="0"/>
              <a:t>La representación es necesaria 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1"/>
          </p:nvPr>
        </p:nvSpPr>
        <p:spPr>
          <a:xfrm>
            <a:off x="101115" y="1578144"/>
            <a:ext cx="7992888" cy="5143232"/>
          </a:xfrm>
        </p:spPr>
        <p:txBody>
          <a:bodyPr/>
          <a:lstStyle/>
          <a:p>
            <a:pPr marL="0" indent="0" algn="ctr">
              <a:buNone/>
            </a:pPr>
            <a:r>
              <a:rPr lang="es-AR" dirty="0"/>
              <a:t>Para todas aquellas personas enumeradas taxativamente en el art. 24 </a:t>
            </a:r>
            <a:r>
              <a:rPr lang="es-AR" dirty="0" err="1"/>
              <a:t>CCyC</a:t>
            </a:r>
            <a:r>
              <a:rPr lang="es-AR" dirty="0"/>
              <a:t>. </a:t>
            </a:r>
          </a:p>
        </p:txBody>
      </p:sp>
      <p:sp>
        <p:nvSpPr>
          <p:cNvPr id="5" name="4 Rectángulo"/>
          <p:cNvSpPr/>
          <p:nvPr/>
        </p:nvSpPr>
        <p:spPr>
          <a:xfrm>
            <a:off x="356144" y="2697083"/>
            <a:ext cx="7992888" cy="40010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74320" lvl="0" indent="-274320">
              <a:spcBef>
                <a:spcPts val="600"/>
              </a:spcBef>
              <a:buClr>
                <a:srgbClr val="B13F9A"/>
              </a:buClr>
              <a:buSzPct val="73000"/>
              <a:buFont typeface="Wingdings 2"/>
              <a:buChar char=""/>
            </a:pPr>
            <a:r>
              <a:rPr lang="es-AR" sz="2600" dirty="0">
                <a:solidFill>
                  <a:prstClr val="black"/>
                </a:solidFill>
              </a:rPr>
              <a:t>Personas por nacer.</a:t>
            </a:r>
          </a:p>
          <a:p>
            <a:pPr lvl="0">
              <a:spcBef>
                <a:spcPts val="600"/>
              </a:spcBef>
              <a:buClr>
                <a:srgbClr val="B13F9A"/>
              </a:buClr>
              <a:buSzPct val="73000"/>
            </a:pPr>
            <a:endParaRPr lang="es-AR" sz="2600" dirty="0">
              <a:solidFill>
                <a:prstClr val="black"/>
              </a:solidFill>
            </a:endParaRPr>
          </a:p>
          <a:p>
            <a:pPr marL="274320" lvl="0" indent="-274320">
              <a:spcBef>
                <a:spcPts val="600"/>
              </a:spcBef>
              <a:buClr>
                <a:srgbClr val="B13F9A"/>
              </a:buClr>
              <a:buSzPct val="73000"/>
              <a:buFont typeface="Wingdings 2"/>
              <a:buChar char=""/>
            </a:pPr>
            <a:r>
              <a:rPr lang="es-AR" sz="2600" dirty="0">
                <a:solidFill>
                  <a:prstClr val="black"/>
                </a:solidFill>
              </a:rPr>
              <a:t>Menores de edad</a:t>
            </a:r>
          </a:p>
          <a:p>
            <a:pPr marL="274320" lvl="0" indent="-274320">
              <a:spcBef>
                <a:spcPts val="600"/>
              </a:spcBef>
              <a:buClr>
                <a:srgbClr val="B13F9A"/>
              </a:buClr>
              <a:buSzPct val="73000"/>
              <a:buFont typeface="Wingdings 2"/>
              <a:buChar char=""/>
            </a:pPr>
            <a:endParaRPr lang="es-AR" sz="2600" dirty="0">
              <a:solidFill>
                <a:prstClr val="black"/>
              </a:solidFill>
            </a:endParaRPr>
          </a:p>
          <a:p>
            <a:pPr marL="274320" lvl="0" indent="-274320">
              <a:spcBef>
                <a:spcPts val="600"/>
              </a:spcBef>
              <a:buClr>
                <a:srgbClr val="B13F9A"/>
              </a:buClr>
              <a:buSzPct val="73000"/>
              <a:buFont typeface="Wingdings 2"/>
              <a:buChar char=""/>
            </a:pPr>
            <a:r>
              <a:rPr lang="es-AR" sz="2600" dirty="0">
                <a:solidFill>
                  <a:prstClr val="black"/>
                </a:solidFill>
              </a:rPr>
              <a:t>Personas declaradas </a:t>
            </a:r>
            <a:r>
              <a:rPr lang="es-AR" sz="2600" u="sng" dirty="0">
                <a:solidFill>
                  <a:prstClr val="black"/>
                </a:solidFill>
              </a:rPr>
              <a:t>excepcionalmente incapaces </a:t>
            </a:r>
            <a:r>
              <a:rPr lang="es-AR" sz="2600" dirty="0">
                <a:solidFill>
                  <a:prstClr val="black"/>
                </a:solidFill>
              </a:rPr>
              <a:t>y </a:t>
            </a:r>
            <a:r>
              <a:rPr lang="es-AR" sz="2600" u="sng" dirty="0">
                <a:solidFill>
                  <a:prstClr val="black"/>
                </a:solidFill>
              </a:rPr>
              <a:t>con capacidad restringida</a:t>
            </a:r>
            <a:r>
              <a:rPr lang="es-AR" sz="2600" dirty="0">
                <a:solidFill>
                  <a:prstClr val="black"/>
                </a:solidFill>
              </a:rPr>
              <a:t>, y de aquellas cuyo ejercicio de la capacidad jurídica requiera un </a:t>
            </a:r>
            <a:r>
              <a:rPr lang="es-AR" sz="2600" dirty="0">
                <a:solidFill>
                  <a:prstClr val="black"/>
                </a:solidFill>
                <a:highlight>
                  <a:srgbClr val="FFFF00"/>
                </a:highlight>
              </a:rPr>
              <a:t>sistema de apoyos </a:t>
            </a:r>
            <a:r>
              <a:rPr lang="es-AR" sz="2600" dirty="0">
                <a:solidFill>
                  <a:prstClr val="black"/>
                </a:solidFill>
              </a:rPr>
              <a:t>de manera complementaria o principal</a:t>
            </a: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90448" y="2792284"/>
            <a:ext cx="1294935" cy="996756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2468" y="3789040"/>
            <a:ext cx="2160240" cy="7887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20868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23528" y="476672"/>
            <a:ext cx="9155360" cy="1224136"/>
          </a:xfrm>
        </p:spPr>
        <p:txBody>
          <a:bodyPr>
            <a:normAutofit fontScale="90000"/>
          </a:bodyPr>
          <a:lstStyle/>
          <a:p>
            <a:br>
              <a:rPr lang="es-AR" dirty="0"/>
            </a:br>
            <a:r>
              <a:rPr lang="es-AR" dirty="0"/>
              <a:t>Características de la </a:t>
            </a:r>
            <a:br>
              <a:rPr lang="es-AR" dirty="0"/>
            </a:br>
            <a:r>
              <a:rPr lang="es-AR" dirty="0"/>
              <a:t>representación es:</a:t>
            </a:r>
            <a:br>
              <a:rPr lang="es-AR" dirty="0"/>
            </a:br>
            <a:endParaRPr lang="es-AR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07504" y="1484784"/>
            <a:ext cx="8003232" cy="5691032"/>
          </a:xfrm>
        </p:spPr>
        <p:txBody>
          <a:bodyPr>
            <a:normAutofit/>
          </a:bodyPr>
          <a:lstStyle/>
          <a:p>
            <a:r>
              <a:rPr lang="es-AR" b="1" u="sng" dirty="0">
                <a:solidFill>
                  <a:srgbClr val="FF0000"/>
                </a:solidFill>
              </a:rPr>
              <a:t>Gradual y revisable</a:t>
            </a:r>
            <a:r>
              <a:rPr lang="es-AR" dirty="0">
                <a:solidFill>
                  <a:srgbClr val="FF0000"/>
                </a:solidFill>
              </a:rPr>
              <a:t> </a:t>
            </a:r>
            <a:r>
              <a:rPr lang="es-AR" dirty="0"/>
              <a:t>mediante sentencia judicial.</a:t>
            </a:r>
          </a:p>
          <a:p>
            <a:r>
              <a:rPr lang="es-AR" b="1" u="sng" dirty="0">
                <a:solidFill>
                  <a:srgbClr val="FF0000"/>
                </a:solidFill>
              </a:rPr>
              <a:t>Flexible y proporcional</a:t>
            </a:r>
            <a:r>
              <a:rPr lang="es-AR" dirty="0"/>
              <a:t>, de acuerdo con la extensión de la limitación a la capacidad del sujeto.</a:t>
            </a:r>
          </a:p>
          <a:p>
            <a:r>
              <a:rPr lang="es-AR" b="1" u="sng" dirty="0">
                <a:solidFill>
                  <a:srgbClr val="FF0000"/>
                </a:solidFill>
              </a:rPr>
              <a:t>Excepcional</a:t>
            </a:r>
            <a:r>
              <a:rPr lang="es-AR" dirty="0">
                <a:solidFill>
                  <a:srgbClr val="FF0000"/>
                </a:solidFill>
              </a:rPr>
              <a:t> </a:t>
            </a:r>
            <a:r>
              <a:rPr lang="es-AR" dirty="0"/>
              <a:t>cuando se trata de personas mayores de 13 años de edad declaradas incapaces por sentencia judicial y reservada esta para supuestos extremos.</a:t>
            </a:r>
          </a:p>
          <a:p>
            <a:r>
              <a:rPr lang="es-AR" b="1" u="sng" dirty="0">
                <a:solidFill>
                  <a:srgbClr val="FF0000"/>
                </a:solidFill>
              </a:rPr>
              <a:t>Legal</a:t>
            </a:r>
            <a:r>
              <a:rPr lang="es-AR" dirty="0">
                <a:solidFill>
                  <a:srgbClr val="FF0000"/>
                </a:solidFill>
              </a:rPr>
              <a:t> </a:t>
            </a:r>
            <a:r>
              <a:rPr lang="es-AR" dirty="0"/>
              <a:t>determinada por medio de la ley.</a:t>
            </a:r>
          </a:p>
          <a:p>
            <a:r>
              <a:rPr lang="es-AR" b="1" u="sng" dirty="0">
                <a:solidFill>
                  <a:srgbClr val="FF0000"/>
                </a:solidFill>
              </a:rPr>
              <a:t>Doble</a:t>
            </a:r>
            <a:r>
              <a:rPr lang="es-AR" b="1" u="sng" dirty="0"/>
              <a:t>. </a:t>
            </a:r>
            <a:r>
              <a:rPr lang="es-AR" dirty="0"/>
              <a:t>El Ministerio Público interviene en el ámbito judicial respecto de personas</a:t>
            </a:r>
          </a:p>
        </p:txBody>
      </p:sp>
    </p:spTree>
    <p:extLst>
      <p:ext uri="{BB962C8B-B14F-4D97-AF65-F5344CB8AC3E}">
        <p14:creationId xmlns:p14="http://schemas.microsoft.com/office/powerpoint/2010/main" val="13901105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55576" y="116632"/>
            <a:ext cx="7242048" cy="1143000"/>
          </a:xfrm>
        </p:spPr>
        <p:txBody>
          <a:bodyPr>
            <a:normAutofit fontScale="90000"/>
          </a:bodyPr>
          <a:lstStyle/>
          <a:p>
            <a:br>
              <a:rPr lang="es-AR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es-AR" dirty="0">
                <a:solidFill>
                  <a:schemeClr val="accent1">
                    <a:lumMod val="75000"/>
                  </a:schemeClr>
                </a:solidFill>
              </a:rPr>
              <a:t>Son representantes:</a:t>
            </a:r>
            <a:br>
              <a:rPr lang="es-AR" dirty="0">
                <a:solidFill>
                  <a:schemeClr val="accent1">
                    <a:lumMod val="75000"/>
                  </a:schemeClr>
                </a:solidFill>
              </a:rPr>
            </a:br>
            <a:endParaRPr lang="es-AR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2 Rectángulo"/>
          <p:cNvSpPr/>
          <p:nvPr/>
        </p:nvSpPr>
        <p:spPr>
          <a:xfrm>
            <a:off x="611559" y="1234092"/>
            <a:ext cx="7494837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AutoNum type="alphaLcPeriod"/>
            </a:pPr>
            <a:r>
              <a:rPr lang="es-AR" sz="2400" dirty="0"/>
              <a:t>de las personas por nacer</a:t>
            </a:r>
            <a:r>
              <a:rPr lang="es-AR" sz="2400" dirty="0">
                <a:solidFill>
                  <a:srgbClr val="FF0000"/>
                </a:solidFill>
              </a:rPr>
              <a:t>, </a:t>
            </a:r>
            <a:r>
              <a:rPr lang="es-AR" sz="2000" b="1" u="sng" dirty="0">
                <a:solidFill>
                  <a:srgbClr val="FF0000"/>
                </a:solidFill>
              </a:rPr>
              <a:t>SUS PADRES</a:t>
            </a:r>
            <a:r>
              <a:rPr lang="es-AR" sz="2400" dirty="0">
                <a:solidFill>
                  <a:srgbClr val="FF0000"/>
                </a:solidFill>
              </a:rPr>
              <a:t>;</a:t>
            </a:r>
          </a:p>
          <a:p>
            <a:endParaRPr lang="es-AR" sz="2400" dirty="0"/>
          </a:p>
          <a:p>
            <a:r>
              <a:rPr lang="es-AR" sz="2400" dirty="0"/>
              <a:t>b. de las personas menores de edad no emancipadas, </a:t>
            </a:r>
            <a:r>
              <a:rPr lang="es-AR" sz="2400" b="1" u="sng" dirty="0">
                <a:solidFill>
                  <a:srgbClr val="FF0000"/>
                </a:solidFill>
              </a:rPr>
              <a:t>SUS PADRES</a:t>
            </a:r>
            <a:r>
              <a:rPr lang="es-AR" sz="2400" dirty="0"/>
              <a:t>. 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779" y="3169920"/>
            <a:ext cx="4464496" cy="2880320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27984" y="4725144"/>
            <a:ext cx="3456384" cy="1872208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51920" y="2636912"/>
            <a:ext cx="4372744" cy="1700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84636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179512" y="332656"/>
            <a:ext cx="7992888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s-AR" sz="2400" dirty="0">
                <a:solidFill>
                  <a:prstClr val="black"/>
                </a:solidFill>
              </a:rPr>
              <a:t>Si faltan los padres, o ambos son incapaces, o están privados de la responsabilidad parental, o suspendidos en su ejercicio, </a:t>
            </a:r>
            <a:r>
              <a:rPr lang="es-AR" sz="2400" b="1" u="sng" dirty="0">
                <a:solidFill>
                  <a:srgbClr val="FF0000"/>
                </a:solidFill>
              </a:rPr>
              <a:t>EL TUTOR</a:t>
            </a:r>
            <a:r>
              <a:rPr lang="es-AR" sz="2400" b="1" u="sng" dirty="0">
                <a:solidFill>
                  <a:prstClr val="black"/>
                </a:solidFill>
              </a:rPr>
              <a:t> </a:t>
            </a:r>
            <a:r>
              <a:rPr lang="es-AR" sz="2400" dirty="0">
                <a:solidFill>
                  <a:prstClr val="black"/>
                </a:solidFill>
              </a:rPr>
              <a:t>que se les designe;</a:t>
            </a:r>
          </a:p>
          <a:p>
            <a:pPr lvl="0"/>
            <a:endParaRPr lang="es-AR" sz="2400" dirty="0">
              <a:solidFill>
                <a:prstClr val="black"/>
              </a:solidFill>
            </a:endParaRPr>
          </a:p>
          <a:p>
            <a:pPr lvl="0"/>
            <a:endParaRPr lang="es-AR" sz="2400" dirty="0">
              <a:solidFill>
                <a:prstClr val="black"/>
              </a:solidFill>
            </a:endParaRPr>
          </a:p>
          <a:p>
            <a:pPr lvl="0"/>
            <a:endParaRPr lang="es-AR" sz="2400" dirty="0">
              <a:solidFill>
                <a:prstClr val="black"/>
              </a:solidFill>
            </a:endParaRPr>
          </a:p>
          <a:p>
            <a:pPr lvl="0"/>
            <a:endParaRPr lang="es-AR" sz="2400" dirty="0">
              <a:solidFill>
                <a:prstClr val="black"/>
              </a:solidFill>
            </a:endParaRPr>
          </a:p>
          <a:p>
            <a:pPr lvl="0"/>
            <a:endParaRPr lang="es-AR" sz="2400" dirty="0">
              <a:solidFill>
                <a:prstClr val="black"/>
              </a:solidFill>
            </a:endParaRPr>
          </a:p>
          <a:p>
            <a:pPr lvl="0"/>
            <a:endParaRPr lang="es-AR" sz="2400" dirty="0">
              <a:solidFill>
                <a:prstClr val="black"/>
              </a:solidFill>
            </a:endParaRPr>
          </a:p>
          <a:p>
            <a:pPr lvl="0"/>
            <a:endParaRPr lang="es-AR" sz="2400" dirty="0">
              <a:solidFill>
                <a:prstClr val="black"/>
              </a:solidFill>
            </a:endParaRPr>
          </a:p>
          <a:p>
            <a:pPr lvl="0"/>
            <a:r>
              <a:rPr lang="es-AR" sz="2400" dirty="0">
                <a:solidFill>
                  <a:prstClr val="black"/>
                </a:solidFill>
              </a:rPr>
              <a:t>c. de las personas con capacidad restringida, </a:t>
            </a:r>
            <a:r>
              <a:rPr lang="es-AR" sz="2400" dirty="0">
                <a:solidFill>
                  <a:srgbClr val="FF0000"/>
                </a:solidFill>
              </a:rPr>
              <a:t> </a:t>
            </a:r>
          </a:p>
          <a:p>
            <a:pPr lvl="0"/>
            <a:r>
              <a:rPr lang="es-AR" sz="2400" b="1" u="sng" dirty="0">
                <a:solidFill>
                  <a:srgbClr val="FF0000"/>
                </a:solidFill>
              </a:rPr>
              <a:t>LOS APOYOS DESIGNADOS</a:t>
            </a:r>
            <a:r>
              <a:rPr lang="es-AR" sz="2400" dirty="0">
                <a:solidFill>
                  <a:prstClr val="black"/>
                </a:solidFill>
              </a:rPr>
              <a:t> cuando, </a:t>
            </a:r>
          </a:p>
          <a:p>
            <a:pPr lvl="0"/>
            <a:r>
              <a:rPr lang="es-AR" sz="2400" dirty="0">
                <a:solidFill>
                  <a:prstClr val="black"/>
                </a:solidFill>
              </a:rPr>
              <a:t>conforme a la sentencia, éstos tengan</a:t>
            </a:r>
          </a:p>
          <a:p>
            <a:pPr lvl="0"/>
            <a:r>
              <a:rPr lang="es-AR" sz="2400" dirty="0">
                <a:solidFill>
                  <a:prstClr val="black"/>
                </a:solidFill>
              </a:rPr>
              <a:t> representación para determinados actos; </a:t>
            </a:r>
          </a:p>
          <a:p>
            <a:pPr lvl="0"/>
            <a:r>
              <a:rPr lang="es-AR" sz="2400" dirty="0">
                <a:solidFill>
                  <a:prstClr val="black"/>
                </a:solidFill>
              </a:rPr>
              <a:t>de las personas incapaces en los términos del último párrafo del artículo 32, el curador que se les nombre.</a:t>
            </a: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5458" y="1988840"/>
            <a:ext cx="3312368" cy="1770644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98303" y="2492896"/>
            <a:ext cx="2304256" cy="285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80553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-18661" y="-315416"/>
            <a:ext cx="8103096" cy="1143000"/>
          </a:xfrm>
        </p:spPr>
        <p:txBody>
          <a:bodyPr>
            <a:normAutofit/>
          </a:bodyPr>
          <a:lstStyle/>
          <a:p>
            <a:r>
              <a:rPr lang="es-AR" dirty="0"/>
              <a:t>Ministerio publico / juicios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0" y="980728"/>
            <a:ext cx="7490520" cy="5877272"/>
          </a:xfrm>
        </p:spPr>
        <p:txBody>
          <a:bodyPr>
            <a:normAutofit fontScale="25000" lnSpcReduction="20000"/>
          </a:bodyPr>
          <a:lstStyle/>
          <a:p>
            <a:pPr marL="0" indent="0" algn="ctr">
              <a:buNone/>
            </a:pPr>
            <a:r>
              <a:rPr lang="es-AR" sz="4500" dirty="0"/>
              <a:t> </a:t>
            </a:r>
            <a:r>
              <a:rPr lang="es-AR" sz="8000" b="1" dirty="0">
                <a:solidFill>
                  <a:srgbClr val="FF0000"/>
                </a:solidFill>
              </a:rPr>
              <a:t>Es complementaria en todos los procesos en los que se encuentran</a:t>
            </a:r>
          </a:p>
          <a:p>
            <a:r>
              <a:rPr lang="es-AR" sz="8000" b="1" dirty="0">
                <a:solidFill>
                  <a:schemeClr val="accent1">
                    <a:lumMod val="75000"/>
                  </a:schemeClr>
                </a:solidFill>
              </a:rPr>
              <a:t>involucrados intereses de personas menores de edad, incapaces </a:t>
            </a:r>
          </a:p>
          <a:p>
            <a:r>
              <a:rPr lang="es-AR" sz="8000" b="1" dirty="0">
                <a:solidFill>
                  <a:schemeClr val="accent1">
                    <a:lumMod val="75000"/>
                  </a:schemeClr>
                </a:solidFill>
              </a:rPr>
              <a:t>con capacidad restringida; la falta de intervención causa la nulidad relativa del acto.</a:t>
            </a:r>
          </a:p>
          <a:p>
            <a:r>
              <a:rPr lang="es-AR" sz="8000" b="1" dirty="0">
                <a:solidFill>
                  <a:srgbClr val="FF0000"/>
                </a:solidFill>
              </a:rPr>
              <a:t>Es principal  </a:t>
            </a:r>
            <a:r>
              <a:rPr lang="es-AR" sz="8000" dirty="0"/>
              <a:t>cuando los derechos de los representados están comprometidos, y existe inacción de los representantes;</a:t>
            </a:r>
          </a:p>
          <a:p>
            <a:r>
              <a:rPr lang="es-AR" sz="8000" dirty="0"/>
              <a:t>ii. cuando el objeto del proceso es exigir el cumplimiento de los deberes a cargo de los representantes;</a:t>
            </a:r>
          </a:p>
          <a:p>
            <a:r>
              <a:rPr lang="es-AR" sz="8000" dirty="0"/>
              <a:t>iii. cuando carecen de representante legal y es necesario proveer la representación.</a:t>
            </a:r>
          </a:p>
          <a:p>
            <a:pPr marL="0" indent="0">
              <a:buNone/>
            </a:pPr>
            <a:endParaRPr lang="es-AR" sz="4500" dirty="0"/>
          </a:p>
          <a:p>
            <a:pPr marL="0" indent="0">
              <a:buNone/>
            </a:pPr>
            <a:endParaRPr lang="es-AR" sz="4500" dirty="0"/>
          </a:p>
          <a:p>
            <a:pPr marL="0" indent="0">
              <a:buNone/>
            </a:pPr>
            <a:endParaRPr lang="es-AR" sz="4500" dirty="0"/>
          </a:p>
          <a:p>
            <a:pPr marL="0" indent="0" algn="ctr">
              <a:buNone/>
            </a:pPr>
            <a:r>
              <a:rPr lang="es-AR" sz="7400" b="1" dirty="0">
                <a:solidFill>
                  <a:srgbClr val="FF0000"/>
                </a:solidFill>
              </a:rPr>
              <a:t>En el ámbito extrajudicial, el Ministerio Público </a:t>
            </a:r>
          </a:p>
          <a:p>
            <a:pPr marL="0" indent="0" algn="ctr">
              <a:buNone/>
            </a:pPr>
            <a:r>
              <a:rPr lang="es-AR" sz="7400" b="1" dirty="0">
                <a:solidFill>
                  <a:srgbClr val="FF0000"/>
                </a:solidFill>
              </a:rPr>
              <a:t>actúa ante la ausencia,</a:t>
            </a:r>
          </a:p>
          <a:p>
            <a:pPr marL="0" indent="0" algn="ctr">
              <a:buNone/>
            </a:pPr>
            <a:r>
              <a:rPr lang="es-AR" sz="7400" b="1" dirty="0">
                <a:solidFill>
                  <a:srgbClr val="FF0000"/>
                </a:solidFill>
              </a:rPr>
              <a:t>  carencia o inacción de los representantes legales, </a:t>
            </a:r>
          </a:p>
          <a:p>
            <a:pPr marL="0" indent="0" algn="ctr">
              <a:buNone/>
            </a:pPr>
            <a:r>
              <a:rPr lang="es-AR" sz="7400" b="1" dirty="0">
                <a:solidFill>
                  <a:srgbClr val="FF0000"/>
                </a:solidFill>
              </a:rPr>
              <a:t>cuando están comprometidos</a:t>
            </a:r>
          </a:p>
          <a:p>
            <a:pPr marL="0" indent="0" algn="ctr">
              <a:buNone/>
            </a:pPr>
            <a:r>
              <a:rPr lang="es-AR" sz="9600" b="1" dirty="0">
                <a:solidFill>
                  <a:srgbClr val="FF0000"/>
                </a:solidFill>
              </a:rPr>
              <a:t>los derechos sociales, económicos y culturales</a:t>
            </a:r>
            <a:r>
              <a:rPr lang="es-AR" sz="3600" b="1" dirty="0"/>
              <a:t>.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08663" y="29700"/>
            <a:ext cx="1635337" cy="3356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20272" y="4221088"/>
            <a:ext cx="1691783" cy="1830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03645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3635896" y="-35770"/>
            <a:ext cx="5105400" cy="2868168"/>
          </a:xfrm>
        </p:spPr>
        <p:txBody>
          <a:bodyPr/>
          <a:lstStyle/>
          <a:p>
            <a:r>
              <a:rPr lang="es-AR" sz="7200" dirty="0"/>
              <a:t>TUTELA Y curatela</a:t>
            </a:r>
            <a:endParaRPr lang="es-AR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4788026" y="4725144"/>
            <a:ext cx="3515607" cy="1101248"/>
          </a:xfrm>
        </p:spPr>
        <p:txBody>
          <a:bodyPr>
            <a:normAutofit lnSpcReduction="10000"/>
          </a:bodyPr>
          <a:lstStyle/>
          <a:p>
            <a:r>
              <a:rPr lang="es-AR" sz="3600" dirty="0"/>
              <a:t>Sección 2</a:t>
            </a:r>
          </a:p>
          <a:p>
            <a:r>
              <a:rPr lang="es-AR" sz="3600" dirty="0"/>
              <a:t> Parágrafo 1* 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-20375"/>
            <a:ext cx="3779912" cy="2571750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0072" y="2800497"/>
            <a:ext cx="3351944" cy="1244674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8118" y="3068960"/>
            <a:ext cx="4217858" cy="3573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53556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sz="6000" dirty="0"/>
              <a:t>LA tutela</a:t>
            </a:r>
            <a:endParaRPr lang="es-AR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57200" y="1609416"/>
            <a:ext cx="7715200" cy="4846320"/>
          </a:xfrm>
        </p:spPr>
        <p:txBody>
          <a:bodyPr/>
          <a:lstStyle/>
          <a:p>
            <a:r>
              <a:rPr lang="es-AR" dirty="0"/>
              <a:t>está destinada a brindar </a:t>
            </a:r>
            <a:r>
              <a:rPr lang="es-AR" sz="2800" b="1" u="sng" dirty="0">
                <a:solidFill>
                  <a:srgbClr val="FF0000"/>
                </a:solidFill>
              </a:rPr>
              <a:t>protección</a:t>
            </a:r>
            <a:r>
              <a:rPr lang="es-AR" dirty="0"/>
              <a:t> a la </a:t>
            </a:r>
            <a:r>
              <a:rPr lang="es-AR" sz="3200" b="1" dirty="0"/>
              <a:t>persona y bienes de un niño, niña o adolescente </a:t>
            </a:r>
            <a:r>
              <a:rPr lang="es-AR" dirty="0"/>
              <a:t>que no ha alcanzado la plenitud de su capacidad civil cuando no haya persona que ejerza la responsabilidad parental.</a:t>
            </a:r>
          </a:p>
          <a:p>
            <a:endParaRPr lang="es-AR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7664" y="4030228"/>
            <a:ext cx="4536504" cy="2525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83605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-99392"/>
            <a:ext cx="7239000" cy="1143000"/>
          </a:xfrm>
        </p:spPr>
        <p:txBody>
          <a:bodyPr/>
          <a:lstStyle/>
          <a:p>
            <a:pPr algn="ctr"/>
            <a:r>
              <a:rPr lang="es-AR" sz="4800" dirty="0"/>
              <a:t>Caracteres. </a:t>
            </a:r>
            <a:endParaRPr lang="es-AR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07504" y="1268760"/>
            <a:ext cx="7128792" cy="5328592"/>
          </a:xfrm>
        </p:spPr>
        <p:txBody>
          <a:bodyPr>
            <a:normAutofit lnSpcReduction="10000"/>
          </a:bodyPr>
          <a:lstStyle/>
          <a:p>
            <a:r>
              <a:rPr lang="es-AR" dirty="0"/>
              <a:t>La tutela puede ser ejercida por una o más personas, conforme aquello que más beneficie al niño, niña o adolescente.</a:t>
            </a:r>
          </a:p>
          <a:p>
            <a:endParaRPr lang="es-AR" dirty="0"/>
          </a:p>
          <a:p>
            <a:r>
              <a:rPr lang="es-AR" dirty="0"/>
              <a:t>Si es ejercida por más de una persona, las diferencias de criterio, deben ser dirimidas ante el juez que haya discernido la tutela, con la debida intervención del Ministerio Público.</a:t>
            </a:r>
          </a:p>
          <a:p>
            <a:endParaRPr lang="es-AR" dirty="0"/>
          </a:p>
          <a:p>
            <a:r>
              <a:rPr lang="es-AR" dirty="0"/>
              <a:t>El cargo de tutor es intransmisible; el Ministerio Público interviene según lo dispuesto en el artículo 103.</a:t>
            </a:r>
          </a:p>
          <a:p>
            <a:endParaRPr lang="es-AR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4669184" y="2383185"/>
            <a:ext cx="6858000" cy="2091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874800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715200" cy="1143000"/>
          </a:xfrm>
        </p:spPr>
        <p:txBody>
          <a:bodyPr>
            <a:noAutofit/>
          </a:bodyPr>
          <a:lstStyle/>
          <a:p>
            <a:r>
              <a:rPr lang="es-AR" sz="4000" dirty="0"/>
              <a:t>TUTOR DESIGNADO POR LOS PADRES</a:t>
            </a: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6628" y="1463040"/>
            <a:ext cx="3096344" cy="2304256"/>
          </a:xfrm>
          <a:prstGeom prst="rect">
            <a:avLst/>
          </a:prstGeom>
        </p:spPr>
      </p:pic>
      <p:sp>
        <p:nvSpPr>
          <p:cNvPr id="4" name="Rectángulo 3"/>
          <p:cNvSpPr/>
          <p:nvPr/>
        </p:nvSpPr>
        <p:spPr>
          <a:xfrm>
            <a:off x="179512" y="4077072"/>
            <a:ext cx="8640960" cy="18466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AR" dirty="0"/>
              <a:t>Cualquiera de los padres que no se encuentre privado o suspendido del ejercicio de la responsabilidad parental puede nombrar tutor o tutores a sus hijos menores de edad, </a:t>
            </a:r>
            <a:r>
              <a:rPr lang="es-AR" sz="2400" b="1" u="sng" dirty="0"/>
              <a:t>sea por testamento o por escritura pública</a:t>
            </a:r>
            <a:r>
              <a:rPr lang="es-AR" dirty="0"/>
              <a:t>. Esta designación debe ser aprobada judicialmente. Se tienen por no escritas las disposiciones que eximen al tutor de hacer inventario, lo autorizan a recibir los bienes sin cumplir ese requisito, o lo liberan del deber de rendir cuentas.</a:t>
            </a:r>
          </a:p>
        </p:txBody>
      </p:sp>
    </p:spTree>
    <p:extLst>
      <p:ext uri="{BB962C8B-B14F-4D97-AF65-F5344CB8AC3E}">
        <p14:creationId xmlns:p14="http://schemas.microsoft.com/office/powerpoint/2010/main" val="205647483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dirty="0"/>
              <a:t>DISCERNIMIENTO DE LA TUTELA</a:t>
            </a:r>
          </a:p>
        </p:txBody>
      </p:sp>
      <p:sp>
        <p:nvSpPr>
          <p:cNvPr id="3" name="Rectángulo 2"/>
          <p:cNvSpPr/>
          <p:nvPr/>
        </p:nvSpPr>
        <p:spPr>
          <a:xfrm>
            <a:off x="457200" y="1700808"/>
            <a:ext cx="814724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AR" sz="2400" dirty="0"/>
              <a:t>La tutela es siempre discernida judicialmente. Para el discernimiento de la tutela es competente el juez del lugar donde el niño, niña o adolescente tiene su centro de vida.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79570" y="3478003"/>
            <a:ext cx="3197308" cy="28658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828715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AR" dirty="0"/>
              <a:t>Audiencia con el menor de edad</a:t>
            </a:r>
          </a:p>
        </p:txBody>
      </p:sp>
      <p:sp>
        <p:nvSpPr>
          <p:cNvPr id="3" name="Rectángulo 2"/>
          <p:cNvSpPr/>
          <p:nvPr/>
        </p:nvSpPr>
        <p:spPr>
          <a:xfrm>
            <a:off x="457200" y="1582341"/>
            <a:ext cx="4762872" cy="43704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s-AR" dirty="0"/>
          </a:p>
          <a:p>
            <a:r>
              <a:rPr lang="es-AR" sz="2000" dirty="0"/>
              <a:t>Para el discernimiento de la tutela, y para cualquier otra decisión relativa a la persona menor de edad, el juez debe:</a:t>
            </a:r>
          </a:p>
          <a:p>
            <a:endParaRPr lang="es-AR" sz="2000" dirty="0"/>
          </a:p>
          <a:p>
            <a:r>
              <a:rPr lang="es-AR" sz="2000" dirty="0"/>
              <a:t>a) oír previamente al niño, niña o adolescente;</a:t>
            </a:r>
          </a:p>
          <a:p>
            <a:endParaRPr lang="es-AR" sz="2000" dirty="0"/>
          </a:p>
          <a:p>
            <a:r>
              <a:rPr lang="es-AR" sz="2000" dirty="0"/>
              <a:t>b) tener en cuenta sus manifestaciones en función de su edad y madurez;</a:t>
            </a:r>
          </a:p>
          <a:p>
            <a:endParaRPr lang="es-AR" sz="2000" dirty="0"/>
          </a:p>
          <a:p>
            <a:r>
              <a:rPr lang="es-AR" sz="2000" dirty="0"/>
              <a:t>c) decidir atendiendo primordialmente a su interés superior.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0" y="1988840"/>
            <a:ext cx="3810000" cy="3867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600034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5C1A8C4-E5C8-3320-D131-2B50A41426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vert="horz" lIns="45720" tIns="0" rIns="45720" bIns="0" anchor="b" anchorCtr="0">
            <a:normAutofit/>
          </a:bodyPr>
          <a:lstStyle/>
          <a:p>
            <a:pPr>
              <a:lnSpc>
                <a:spcPct val="90000"/>
              </a:lnSpc>
            </a:pPr>
            <a:r>
              <a:rPr lang="es-MX" dirty="0"/>
              <a:t>ARTICULO 107.- Tutela dativa</a:t>
            </a:r>
            <a:endParaRPr lang="es-AR"/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83F0F8CC-5A79-B688-E281-9401A698EE94}"/>
              </a:ext>
            </a:extLst>
          </p:cNvPr>
          <p:cNvSpPr txBox="1"/>
          <p:nvPr/>
        </p:nvSpPr>
        <p:spPr>
          <a:xfrm>
            <a:off x="457200" y="1600200"/>
            <a:ext cx="3520440" cy="4525963"/>
          </a:xfrm>
          <a:prstGeom prst="rect">
            <a:avLst/>
          </a:prstGeom>
        </p:spPr>
        <p:txBody>
          <a:bodyPr vert="horz" anchor="t">
            <a:normAutofit/>
          </a:bodyPr>
          <a:lstStyle/>
          <a:p>
            <a:pPr marL="274320" indent="-274320">
              <a:lnSpc>
                <a:spcPct val="90000"/>
              </a:lnSpc>
              <a:spcBef>
                <a:spcPts val="600"/>
              </a:spcBef>
              <a:buClr>
                <a:schemeClr val="tx2"/>
              </a:buClr>
              <a:buSzPct val="73000"/>
              <a:buFont typeface="Wingdings 2"/>
              <a:buChar char=""/>
            </a:pPr>
            <a:r>
              <a:rPr lang="en-US" sz="2000" baseline="0"/>
              <a:t>Ante la ausencia de designación paterna de tutor o tutores o ante la excusación, rechazo o imposibilidad de ejercicio de aquellos designados, el juez debe otorgar la tutela a la persona que sea más idónea para brindar protección al niño, niña o adolescente, debiendo fundar razonablemente los motivos que justifican dicha idoneidad.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5056BE76-3A47-05D6-C892-52EEA24E197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0446" r="11772" b="1"/>
          <a:stretch>
            <a:fillRect/>
          </a:stretch>
        </p:blipFill>
        <p:spPr>
          <a:xfrm>
            <a:off x="4178808" y="1600200"/>
            <a:ext cx="3520440" cy="452596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0653045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5DA10438-0A81-51BA-DC84-0FBE0CC20A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6533" y="188640"/>
            <a:ext cx="7239000" cy="1143000"/>
          </a:xfrm>
        </p:spPr>
        <p:txBody>
          <a:bodyPr>
            <a:normAutofit fontScale="90000"/>
          </a:bodyPr>
          <a:lstStyle/>
          <a:p>
            <a:r>
              <a:rPr lang="es-MX" dirty="0"/>
              <a:t>ARTICULO 109.- Tutela especial</a:t>
            </a:r>
            <a:endParaRPr lang="en-US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F19D4E34-3B39-F982-945B-0EB4F968F1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3458" y="1691640"/>
            <a:ext cx="7715200" cy="4846320"/>
          </a:xfrm>
        </p:spPr>
        <p:txBody>
          <a:bodyPr>
            <a:normAutofit fontScale="25000" lnSpcReduction="20000"/>
          </a:bodyPr>
          <a:lstStyle/>
          <a:p>
            <a:endParaRPr lang="es-MX" sz="3200" dirty="0"/>
          </a:p>
          <a:p>
            <a:r>
              <a:rPr lang="es-MX" sz="6400" dirty="0"/>
              <a:t>Corresponde la designación judicial de tutores especiales en los siguientes casos:</a:t>
            </a:r>
          </a:p>
          <a:p>
            <a:endParaRPr lang="es-MX" sz="6400" dirty="0"/>
          </a:p>
          <a:p>
            <a:r>
              <a:rPr lang="es-MX" sz="6400" dirty="0"/>
              <a:t>a) cuando existe conflicto de intereses entre los representados y sus representantes; si el representado es un adolescente puede actuar por sí, con asistencia letrada, en cuyo caso el juez puede decidir que no es necesaria la designación del tutor especial;</a:t>
            </a:r>
          </a:p>
          <a:p>
            <a:endParaRPr lang="es-MX" sz="6400" dirty="0"/>
          </a:p>
          <a:p>
            <a:r>
              <a:rPr lang="es-MX" sz="6400" dirty="0"/>
              <a:t>b) cuando los padres no tienen la administración de los bienes de los hijos menores de edad;</a:t>
            </a:r>
          </a:p>
          <a:p>
            <a:endParaRPr lang="es-MX" sz="6400" dirty="0"/>
          </a:p>
          <a:p>
            <a:r>
              <a:rPr lang="es-MX" sz="6400" dirty="0"/>
              <a:t>c) cuando existe oposición de intereses entre diversas personas incapaces que tienen un mismo representante legal, sea padre, madre, tutor o curador; si las personas incapaces son adolescentes, rige lo dispuesto en el inciso a);</a:t>
            </a:r>
          </a:p>
          <a:p>
            <a:endParaRPr lang="es-MX" sz="6400" dirty="0"/>
          </a:p>
          <a:p>
            <a:r>
              <a:rPr lang="es-MX" sz="6400" dirty="0"/>
              <a:t>d) cuando la persona sujeta a tutela hubiera adquirido bienes con la condición de ser administrados por persona determinada o con la condición de no ser administrados por su tutor;</a:t>
            </a:r>
          </a:p>
          <a:p>
            <a:endParaRPr lang="es-MX" sz="5600" dirty="0"/>
          </a:p>
        </p:txBody>
      </p:sp>
    </p:spTree>
    <p:extLst>
      <p:ext uri="{BB962C8B-B14F-4D97-AF65-F5344CB8AC3E}">
        <p14:creationId xmlns:p14="http://schemas.microsoft.com/office/powerpoint/2010/main" val="108353044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0327C8C-607C-054B-3589-DA79F29F25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3568" y="764704"/>
            <a:ext cx="7242048" cy="1143000"/>
          </a:xfrm>
        </p:spPr>
        <p:txBody>
          <a:bodyPr>
            <a:normAutofit fontScale="90000"/>
          </a:bodyPr>
          <a:lstStyle/>
          <a:p>
            <a:pPr algn="ctr"/>
            <a:br>
              <a:rPr lang="es-MX" dirty="0"/>
            </a:br>
            <a:r>
              <a:rPr lang="es-MX" dirty="0"/>
              <a:t>Parágrafo 3°</a:t>
            </a:r>
            <a:br>
              <a:rPr lang="es-MX" dirty="0"/>
            </a:br>
            <a:r>
              <a:rPr lang="es-MX" dirty="0"/>
              <a:t>Ejercicio de la tutela</a:t>
            </a:r>
            <a:br>
              <a:rPr lang="es-MX" dirty="0"/>
            </a:br>
            <a:r>
              <a:rPr lang="es-MX" dirty="0"/>
              <a:t>ARTICULO 117.-</a:t>
            </a:r>
            <a:endParaRPr lang="es-AR" dirty="0"/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9E9FE155-83AA-779C-48E1-64AFA9A9AC7E}"/>
              </a:ext>
            </a:extLst>
          </p:cNvPr>
          <p:cNvSpPr txBox="1"/>
          <p:nvPr/>
        </p:nvSpPr>
        <p:spPr>
          <a:xfrm>
            <a:off x="251520" y="2060848"/>
            <a:ext cx="8064896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dirty="0"/>
              <a:t>Quien ejerce la tutela es representante legal del niño, niña o adolescente en todas aquellas cuestiones de carácter patrimonial, sin perjuicio de su actuación personal en ejercicio de su derecho a ser oído y el progresivo reconocimiento de su capacidad otorgado por la ley o autorizado por el juez.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2A9FECAF-C1AD-D3D5-F0E7-14DACFF3BFEB}"/>
              </a:ext>
            </a:extLst>
          </p:cNvPr>
          <p:cNvSpPr txBox="1"/>
          <p:nvPr/>
        </p:nvSpPr>
        <p:spPr>
          <a:xfrm>
            <a:off x="251520" y="3861048"/>
            <a:ext cx="7848872" cy="18466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400" dirty="0">
                <a:highlight>
                  <a:srgbClr val="FFFF00"/>
                </a:highlight>
              </a:rPr>
              <a:t>ARTICULO 118.- Responsabilidad</a:t>
            </a:r>
            <a:r>
              <a:rPr lang="es-MX" sz="2400" dirty="0"/>
              <a:t>. </a:t>
            </a:r>
            <a:r>
              <a:rPr lang="es-MX" dirty="0"/>
              <a:t>El tutor es responsable del daño causado al tutelado por su culpa, por acción u omisión, en el ejercicio o en ocasión de sus funciones. El tutelado, cualquiera de sus parientes, o el Ministerio Público pueden solicitar judicialmente las providencias necesarias para remediarlo, sin perjuicio de que sean adoptadas de oficio.</a:t>
            </a:r>
          </a:p>
        </p:txBody>
      </p:sp>
    </p:spTree>
    <p:extLst>
      <p:ext uri="{BB962C8B-B14F-4D97-AF65-F5344CB8AC3E}">
        <p14:creationId xmlns:p14="http://schemas.microsoft.com/office/powerpoint/2010/main" val="391472036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16857E7-2682-7AE8-AA8A-C5CA9E00B8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923" y="332656"/>
            <a:ext cx="8640960" cy="1143000"/>
          </a:xfrm>
        </p:spPr>
        <p:txBody>
          <a:bodyPr>
            <a:normAutofit fontScale="90000"/>
          </a:bodyPr>
          <a:lstStyle/>
          <a:p>
            <a:r>
              <a:rPr lang="es-MX" dirty="0"/>
              <a:t>ARTICULO 121.- Actos que requieren autorización judicial.</a:t>
            </a:r>
            <a:endParaRPr lang="es-AR" dirty="0"/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52DDF7B2-EFAC-E9EC-3A0E-974EAE1FA43D}"/>
              </a:ext>
            </a:extLst>
          </p:cNvPr>
          <p:cNvSpPr txBox="1"/>
          <p:nvPr/>
        </p:nvSpPr>
        <p:spPr>
          <a:xfrm>
            <a:off x="16923" y="1772816"/>
            <a:ext cx="7973029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dirty="0"/>
              <a:t>a</a:t>
            </a:r>
            <a:r>
              <a:rPr lang="es-MX" sz="2000" b="1" dirty="0"/>
              <a:t>) adquirir inmuebles o cualquier bien </a:t>
            </a:r>
            <a:r>
              <a:rPr lang="es-MX" dirty="0"/>
              <a:t>que no sea útil para satisfacer los requerimientos alimentarios del tutelado;</a:t>
            </a:r>
          </a:p>
          <a:p>
            <a:r>
              <a:rPr lang="es-MX" dirty="0"/>
              <a:t>b) </a:t>
            </a:r>
            <a:r>
              <a:rPr lang="es-MX" sz="2000" b="1" dirty="0"/>
              <a:t>prestar dinero de su tutelado</a:t>
            </a:r>
            <a:r>
              <a:rPr lang="es-MX" dirty="0"/>
              <a:t>. La autorización sólo debe ser concedida si existen garantías reales suficientes;</a:t>
            </a:r>
          </a:p>
          <a:p>
            <a:r>
              <a:rPr lang="es-MX" dirty="0"/>
              <a:t>c) </a:t>
            </a:r>
            <a:r>
              <a:rPr lang="es-MX" sz="2000" b="1" dirty="0"/>
              <a:t>dar en locación los bienes del tutelado </a:t>
            </a:r>
            <a:r>
              <a:rPr lang="es-MX" dirty="0"/>
              <a:t>o celebrar contratos con finalidad análoga por plazo superior a tres años. En todos los casos, estos contratos concluyen cuando el tutelado alcanza la mayoría de edad;</a:t>
            </a:r>
          </a:p>
          <a:p>
            <a:r>
              <a:rPr lang="es-MX" dirty="0"/>
              <a:t>d) </a:t>
            </a:r>
            <a:r>
              <a:rPr lang="es-MX" sz="2000" b="1" dirty="0"/>
              <a:t>tomar en locación inmuebles que no sean la casa habitación</a:t>
            </a:r>
            <a:r>
              <a:rPr lang="es-MX" sz="2000" dirty="0"/>
              <a:t>;</a:t>
            </a:r>
          </a:p>
          <a:p>
            <a:r>
              <a:rPr lang="es-MX" sz="2000" dirty="0"/>
              <a:t>e</a:t>
            </a:r>
            <a:r>
              <a:rPr lang="es-MX" sz="2000" b="1" dirty="0"/>
              <a:t>) contraer deudas, repudiar herencias o donaciones</a:t>
            </a:r>
            <a:r>
              <a:rPr lang="es-MX" sz="2000" dirty="0"/>
              <a:t>, </a:t>
            </a:r>
            <a:r>
              <a:rPr lang="es-MX" dirty="0"/>
              <a:t>hacer transacciones y remitir créditos aunque el deudor sea insolvente;</a:t>
            </a:r>
          </a:p>
          <a:p>
            <a:r>
              <a:rPr lang="es-MX" dirty="0"/>
              <a:t>f</a:t>
            </a:r>
            <a:r>
              <a:rPr lang="es-MX" b="1" dirty="0"/>
              <a:t>) </a:t>
            </a:r>
            <a:r>
              <a:rPr lang="es-MX" sz="2000" b="1" dirty="0"/>
              <a:t>hacer gastos extraordinarios </a:t>
            </a:r>
            <a:r>
              <a:rPr lang="es-MX" dirty="0"/>
              <a:t>que no sean de reparación o conservación de los bienes;</a:t>
            </a:r>
          </a:p>
          <a:p>
            <a:r>
              <a:rPr lang="es-MX" dirty="0"/>
              <a:t>g) </a:t>
            </a:r>
            <a:r>
              <a:rPr lang="es-MX" sz="2000" b="1" dirty="0"/>
              <a:t>realizar todos aquellos actos en los que los parientes del tutor dentro del cuarto grado o segundo de afinidad, o sus socios o amigos íntimos están directa o indirectamente interesados.</a:t>
            </a:r>
            <a:endParaRPr lang="es-MX" b="1" dirty="0"/>
          </a:p>
        </p:txBody>
      </p:sp>
    </p:spTree>
    <p:extLst>
      <p:ext uri="{BB962C8B-B14F-4D97-AF65-F5344CB8AC3E}">
        <p14:creationId xmlns:p14="http://schemas.microsoft.com/office/powerpoint/2010/main" val="15921714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569A5FF-3B41-3186-8D8A-5F34A1C2DC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520" y="4509120"/>
            <a:ext cx="7242048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es-MX" dirty="0"/>
              <a:t>Derechos reales sobre bienes del tutelado. </a:t>
            </a:r>
            <a:br>
              <a:rPr lang="es-MX" dirty="0"/>
            </a:br>
            <a:br>
              <a:rPr lang="es-MX" dirty="0"/>
            </a:br>
            <a:r>
              <a:rPr lang="es-MX" dirty="0"/>
              <a:t>El juez puede autorizar la transmisión, constitución o modificación de derechos reales sobre los bienes del niño, niña o adolescente...</a:t>
            </a:r>
            <a:br>
              <a:rPr lang="es-MX" dirty="0"/>
            </a:br>
            <a:r>
              <a:rPr lang="es-MX" dirty="0"/>
              <a:t> sólo si media conveniencia evidente.</a:t>
            </a:r>
            <a:endParaRPr lang="es-AR" dirty="0"/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F45695C6-BCAF-3218-F74F-CBB46F4721E9}"/>
              </a:ext>
            </a:extLst>
          </p:cNvPr>
          <p:cNvSpPr/>
          <p:nvPr/>
        </p:nvSpPr>
        <p:spPr>
          <a:xfrm>
            <a:off x="971600" y="1844824"/>
            <a:ext cx="5616624" cy="72008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41633BA2-A897-2CCC-EC67-4A7C729AC0B9}"/>
              </a:ext>
            </a:extLst>
          </p:cNvPr>
          <p:cNvSpPr txBox="1"/>
          <p:nvPr/>
        </p:nvSpPr>
        <p:spPr>
          <a:xfrm>
            <a:off x="467544" y="6021288"/>
            <a:ext cx="633670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400" dirty="0"/>
              <a:t>La venta debe hacerse en subasta pública</a:t>
            </a:r>
            <a:r>
              <a:rPr lang="es-MX" dirty="0"/>
              <a:t>, </a:t>
            </a:r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272966120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A9A1CB6-171E-D952-4DCE-466F3E55B0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512" y="620688"/>
            <a:ext cx="7776864" cy="1143000"/>
          </a:xfrm>
        </p:spPr>
        <p:txBody>
          <a:bodyPr>
            <a:normAutofit fontScale="90000"/>
          </a:bodyPr>
          <a:lstStyle/>
          <a:p>
            <a:r>
              <a:rPr lang="es-MX" dirty="0"/>
              <a:t>ARTICULO 124.- Dinero. el dinero del tutelado debe ser colocado a interés en bancos solventes</a:t>
            </a:r>
            <a:endParaRPr lang="es-AR" dirty="0"/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FB8A63C7-CD2A-7D91-0800-613CC7098A2D}"/>
              </a:ext>
            </a:extLst>
          </p:cNvPr>
          <p:cNvSpPr txBox="1"/>
          <p:nvPr/>
        </p:nvSpPr>
        <p:spPr>
          <a:xfrm>
            <a:off x="206272" y="2044169"/>
            <a:ext cx="630994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400" b="1" dirty="0"/>
              <a:t> Fideicomiso y otras inversiones seguras</a:t>
            </a:r>
            <a:r>
              <a:rPr lang="es-MX" dirty="0"/>
              <a:t>. </a:t>
            </a:r>
            <a:endParaRPr lang="es-AR" dirty="0"/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E31C8FDD-A95C-B64C-788B-00AD937C724C}"/>
              </a:ext>
            </a:extLst>
          </p:cNvPr>
          <p:cNvSpPr txBox="1"/>
          <p:nvPr/>
        </p:nvSpPr>
        <p:spPr>
          <a:xfrm>
            <a:off x="-15913" y="2782669"/>
            <a:ext cx="8167713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400" b="1" dirty="0"/>
              <a:t>Sociedad.</a:t>
            </a:r>
            <a:r>
              <a:rPr lang="es-MX" dirty="0"/>
              <a:t> Si el tutelado tiene parte en una sociedad, el tutor está facultado para ejercer los derechos que corresponden al socio</a:t>
            </a:r>
            <a:endParaRPr lang="es-AR" dirty="0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28B6C34C-FD9A-F5C4-8F25-04971ED297B7}"/>
              </a:ext>
            </a:extLst>
          </p:cNvPr>
          <p:cNvSpPr txBox="1"/>
          <p:nvPr/>
        </p:nvSpPr>
        <p:spPr>
          <a:xfrm>
            <a:off x="-15914" y="3785592"/>
            <a:ext cx="8441671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400" b="1" dirty="0"/>
              <a:t>Fondo de comercio</a:t>
            </a:r>
            <a:r>
              <a:rPr lang="es-MX" dirty="0"/>
              <a:t>. Si el tutelado es propietario de un fondo de comercio, el tutor está autorizado para ejecutar todos los actos de administración</a:t>
            </a:r>
            <a:endParaRPr lang="es-AR" dirty="0"/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26EA6EDE-1167-5483-40BA-3A1116DE2496}"/>
              </a:ext>
            </a:extLst>
          </p:cNvPr>
          <p:cNvSpPr txBox="1"/>
          <p:nvPr/>
        </p:nvSpPr>
        <p:spPr>
          <a:xfrm>
            <a:off x="-15914" y="4941168"/>
            <a:ext cx="8167713" cy="12311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000" b="1" dirty="0"/>
              <a:t>ARTICULO 128.- Retribución del tutor. </a:t>
            </a:r>
            <a:r>
              <a:rPr lang="es-MX" dirty="0"/>
              <a:t>El tutor tiene derecho a la retribución que se fije judicialmente teniendo en cuenta la importancia de los bienes del tutelado y el trabajo que ha demandado su administración en cada período.</a:t>
            </a:r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22122410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1C6B778-6CB6-46A7-62B0-917B64D22C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172" y="-156663"/>
            <a:ext cx="7242048" cy="1143000"/>
          </a:xfrm>
        </p:spPr>
        <p:txBody>
          <a:bodyPr/>
          <a:lstStyle/>
          <a:p>
            <a:r>
              <a:rPr lang="es-AR" dirty="0"/>
              <a:t>Cuentas de la tutela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C9C21926-4312-BBE8-C794-3224EDCAA279}"/>
              </a:ext>
            </a:extLst>
          </p:cNvPr>
          <p:cNvSpPr txBox="1"/>
          <p:nvPr/>
        </p:nvSpPr>
        <p:spPr>
          <a:xfrm>
            <a:off x="0" y="1190437"/>
            <a:ext cx="8100392" cy="12926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400" b="1" dirty="0">
                <a:highlight>
                  <a:srgbClr val="FFFF00"/>
                </a:highlight>
              </a:rPr>
              <a:t>Debe rendir cuentas</a:t>
            </a:r>
            <a:r>
              <a:rPr lang="es-MX" dirty="0"/>
              <a:t>: al término de cada año, al cesar en el cargo, y cuando el juez lo ordena, de oficio, o a petición del Ministerio Público. La obligación de rendición de cuentas es individual y su aprobación sólo libera a quien da cumplimiento a la misma.</a:t>
            </a:r>
            <a:endParaRPr lang="es-AR" dirty="0"/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713AAC7C-D4CD-08B4-F04F-5D55E733CD27}"/>
              </a:ext>
            </a:extLst>
          </p:cNvPr>
          <p:cNvSpPr txBox="1"/>
          <p:nvPr/>
        </p:nvSpPr>
        <p:spPr>
          <a:xfrm>
            <a:off x="24371" y="2569292"/>
            <a:ext cx="8530601" cy="12926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dirty="0"/>
              <a:t>Terminada la tutela, quien la ejerza o sus herederos </a:t>
            </a:r>
            <a:r>
              <a:rPr lang="es-MX" sz="2000" dirty="0">
                <a:highlight>
                  <a:srgbClr val="FFFF00"/>
                </a:highlight>
              </a:rPr>
              <a:t>deben entregar los bienes de inmediato, e informar de la gestión dentro del plazo que el juez señale</a:t>
            </a:r>
            <a:r>
              <a:rPr lang="es-MX" sz="2000" dirty="0"/>
              <a:t>, </a:t>
            </a:r>
            <a:r>
              <a:rPr lang="es-MX" dirty="0"/>
              <a:t>aunque el tutelado en su testamento lo exima de ese deber. Las cuentas deben rendirse judicialmente con intervención del Ministerio Público.</a:t>
            </a:r>
            <a:endParaRPr lang="es-AR" dirty="0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1E158310-BF93-EEAF-C181-FA8B6E5E588C}"/>
              </a:ext>
            </a:extLst>
          </p:cNvPr>
          <p:cNvSpPr txBox="1"/>
          <p:nvPr/>
        </p:nvSpPr>
        <p:spPr>
          <a:xfrm>
            <a:off x="0" y="4172780"/>
            <a:ext cx="842493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dirty="0"/>
              <a:t>Quien ejerce la tutela </a:t>
            </a:r>
            <a:r>
              <a:rPr lang="es-MX" sz="2000" b="1" dirty="0">
                <a:highlight>
                  <a:srgbClr val="FFFF00"/>
                </a:highlight>
              </a:rPr>
              <a:t>tiene derecho a la restitución de los gastos razonables </a:t>
            </a:r>
            <a:r>
              <a:rPr lang="es-MX" dirty="0"/>
              <a:t>hechos en la gestión, Los saldos de la cuenta devengan intereses.</a:t>
            </a:r>
            <a:endParaRPr lang="es-AR" dirty="0"/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F1FFF56E-DDC3-83EF-8911-7C8060BBD3EF}"/>
              </a:ext>
            </a:extLst>
          </p:cNvPr>
          <p:cNvSpPr txBox="1"/>
          <p:nvPr/>
        </p:nvSpPr>
        <p:spPr>
          <a:xfrm>
            <a:off x="-25933" y="5344108"/>
            <a:ext cx="8270341" cy="12311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000" dirty="0">
                <a:highlight>
                  <a:srgbClr val="FFFF00"/>
                </a:highlight>
              </a:rPr>
              <a:t>ARTICULO 134.- Daños</a:t>
            </a:r>
            <a:r>
              <a:rPr lang="es-MX" dirty="0"/>
              <a:t>. Si el tutor no rinde cuentas, no lo hace debidamente o se comprueba su mala administración atribuible a dolo o culpa, debe indemnizar el daño causado a su tutelado. La indemnización no debe ser inferior a lo que los bienes han podido razonablemente producir.</a:t>
            </a:r>
          </a:p>
        </p:txBody>
      </p:sp>
    </p:spTree>
    <p:extLst>
      <p:ext uri="{BB962C8B-B14F-4D97-AF65-F5344CB8AC3E}">
        <p14:creationId xmlns:p14="http://schemas.microsoft.com/office/powerpoint/2010/main" val="420497905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1D42C59-EFDE-E270-D308-0CE4808405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dirty="0"/>
              <a:t>Terminación de la tutela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5CBD74D7-8717-3A17-F660-F913DCD8808F}"/>
              </a:ext>
            </a:extLst>
          </p:cNvPr>
          <p:cNvSpPr txBox="1"/>
          <p:nvPr/>
        </p:nvSpPr>
        <p:spPr>
          <a:xfrm>
            <a:off x="0" y="1988840"/>
            <a:ext cx="7884368" cy="28007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000" b="1" dirty="0"/>
              <a:t>a) por la muerte del tutelado</a:t>
            </a:r>
            <a:r>
              <a:rPr lang="es-MX" dirty="0"/>
              <a:t>, su emancipación o la desaparición de la causa que dio lugar a la tutela;</a:t>
            </a:r>
          </a:p>
          <a:p>
            <a:endParaRPr lang="es-MX" dirty="0"/>
          </a:p>
          <a:p>
            <a:r>
              <a:rPr lang="es-MX" dirty="0"/>
              <a:t>b) por la muerte, incapacidad, declaración de capacidad restringida, remoción o renuncia aceptada por el juez, </a:t>
            </a:r>
            <a:r>
              <a:rPr lang="es-MX" sz="2400" b="1" dirty="0"/>
              <a:t>de quien ejerce la tutela. </a:t>
            </a:r>
            <a:r>
              <a:rPr lang="es-MX" dirty="0"/>
              <a:t>En caso de muerte del tutor, el albacea, heredero o el otro tutor si lo hubiera, debe ponerlo en conocimiento inmediato del juez de la tutela. En su caso, debe adoptar las medidas urgentes para la protección de la persona y de los bienes del pupilo.</a:t>
            </a:r>
            <a:endParaRPr lang="es-AR" dirty="0"/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B4AEFEE6-2B8A-B82E-C09A-66FFBDF79D6F}"/>
              </a:ext>
            </a:extLst>
          </p:cNvPr>
          <p:cNvSpPr txBox="1"/>
          <p:nvPr/>
        </p:nvSpPr>
        <p:spPr>
          <a:xfrm>
            <a:off x="457200" y="5350500"/>
            <a:ext cx="655272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800" b="1" dirty="0">
                <a:highlight>
                  <a:srgbClr val="FFFF00"/>
                </a:highlight>
              </a:rPr>
              <a:t>ARTICULO 136.- Remoción del tutor.</a:t>
            </a:r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39186052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7A15D8-A73F-73D2-A369-B83E0F1376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520" y="1628800"/>
            <a:ext cx="7992888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es-MX" dirty="0"/>
              <a:t>Curatela</a:t>
            </a:r>
            <a:br>
              <a:rPr lang="es-MX" dirty="0"/>
            </a:br>
            <a:br>
              <a:rPr lang="es-MX" dirty="0"/>
            </a:br>
            <a:r>
              <a:rPr lang="es-MX" dirty="0"/>
              <a:t>ARTICULO 138 La curatela se rige por las reglas de la tutela.</a:t>
            </a:r>
            <a:br>
              <a:rPr lang="es-MX" dirty="0"/>
            </a:br>
            <a:endParaRPr lang="es-AR" dirty="0"/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3C7740E4-3E67-8225-6B6D-D86A34B80249}"/>
              </a:ext>
            </a:extLst>
          </p:cNvPr>
          <p:cNvSpPr txBox="1"/>
          <p:nvPr/>
        </p:nvSpPr>
        <p:spPr>
          <a:xfrm>
            <a:off x="467544" y="2690336"/>
            <a:ext cx="748883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2000" b="1" dirty="0"/>
              <a:t>La persona capaz puede designar, mediante una directiva anticipada, a quien ha de ejercer su curatela.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BDED50EB-C16E-B2DA-7FCE-187383B6BFB4}"/>
              </a:ext>
            </a:extLst>
          </p:cNvPr>
          <p:cNvSpPr txBox="1"/>
          <p:nvPr/>
        </p:nvSpPr>
        <p:spPr>
          <a:xfrm>
            <a:off x="467544" y="3721094"/>
            <a:ext cx="748883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dirty="0"/>
              <a:t>Los padres pueden nombrar curadores y apoyos de sus hijos incapaces o con capacidad restringida, en los casos y con las formas en que pueden designarles tutores.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35FBEFC2-05F1-2FF9-DAC8-90445F417489}"/>
              </a:ext>
            </a:extLst>
          </p:cNvPr>
          <p:cNvSpPr txBox="1"/>
          <p:nvPr/>
        </p:nvSpPr>
        <p:spPr>
          <a:xfrm>
            <a:off x="251520" y="4940558"/>
            <a:ext cx="7488832" cy="12618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2000" dirty="0">
                <a:highlight>
                  <a:srgbClr val="FFFF00"/>
                </a:highlight>
              </a:rPr>
              <a:t>El curador de la persona incapaz es tutor de los hijos menores de éste. </a:t>
            </a:r>
            <a:r>
              <a:rPr lang="es-MX" dirty="0"/>
              <a:t>Sin embargo, el juez puede otorgar la guarda del hijo menor de edad a un tercero, designándolo tutor para que lo represente en las cuestiones patrimoniales.</a:t>
            </a:r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359468661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pulento">
  <a:themeElements>
    <a:clrScheme name="Opulento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Opulento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pulento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7981</TotalTime>
  <Words>1838</Words>
  <Application>Microsoft Office PowerPoint</Application>
  <PresentationFormat>Presentación en pantalla (4:3)</PresentationFormat>
  <Paragraphs>128</Paragraphs>
  <Slides>23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23</vt:i4>
      </vt:variant>
    </vt:vector>
  </HeadingPairs>
  <TitlesOfParts>
    <vt:vector size="30" baseType="lpstr">
      <vt:lpstr>Alegreya Black</vt:lpstr>
      <vt:lpstr>Book Antiqua</vt:lpstr>
      <vt:lpstr>Calibri</vt:lpstr>
      <vt:lpstr>Trebuchet MS</vt:lpstr>
      <vt:lpstr>Wingdings</vt:lpstr>
      <vt:lpstr>Wingdings 2</vt:lpstr>
      <vt:lpstr>Opulento</vt:lpstr>
      <vt:lpstr>Derecho  Privado I</vt:lpstr>
      <vt:lpstr>Representacion  y asistencia</vt:lpstr>
      <vt:lpstr>Regla general</vt:lpstr>
      <vt:lpstr>La representación es necesaria </vt:lpstr>
      <vt:lpstr> Características de la  representación es: </vt:lpstr>
      <vt:lpstr> Son representantes: </vt:lpstr>
      <vt:lpstr>Presentación de PowerPoint</vt:lpstr>
      <vt:lpstr>Ministerio publico / juicios</vt:lpstr>
      <vt:lpstr>TUTELA Y curatela</vt:lpstr>
      <vt:lpstr>LA tutela</vt:lpstr>
      <vt:lpstr>Caracteres. </vt:lpstr>
      <vt:lpstr>TUTOR DESIGNADO POR LOS PADRES</vt:lpstr>
      <vt:lpstr>DISCERNIMIENTO DE LA TUTELA</vt:lpstr>
      <vt:lpstr>Audiencia con el menor de edad</vt:lpstr>
      <vt:lpstr>ARTICULO 107.- Tutela dativa</vt:lpstr>
      <vt:lpstr>ARTICULO 109.- Tutela especial</vt:lpstr>
      <vt:lpstr> Parágrafo 3° Ejercicio de la tutela ARTICULO 117.-</vt:lpstr>
      <vt:lpstr>ARTICULO 121.- Actos que requieren autorización judicial.</vt:lpstr>
      <vt:lpstr>Derechos reales sobre bienes del tutelado.   El juez puede autorizar la transmisión, constitución o modificación de derechos reales sobre los bienes del niño, niña o adolescente...  sólo si media conveniencia evidente.</vt:lpstr>
      <vt:lpstr>ARTICULO 124.- Dinero. el dinero del tutelado debe ser colocado a interés en bancos solventes</vt:lpstr>
      <vt:lpstr>Cuentas de la tutela</vt:lpstr>
      <vt:lpstr>Terminación de la tutela</vt:lpstr>
      <vt:lpstr>Curatela  ARTICULO 138 La curatela se rige por las reglas de la tutela.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Derecho Privado I</dc:title>
  <dc:creator>Rosana</dc:creator>
  <cp:lastModifiedBy>ROSANA TORANZO</cp:lastModifiedBy>
  <cp:revision>145</cp:revision>
  <dcterms:created xsi:type="dcterms:W3CDTF">2015-08-04T02:01:40Z</dcterms:created>
  <dcterms:modified xsi:type="dcterms:W3CDTF">2026-08-25T12:04:31Z</dcterms:modified>
</cp:coreProperties>
</file>