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1" r:id="rId1"/>
  </p:sldMasterIdLst>
  <p:notesMasterIdLst>
    <p:notesMasterId r:id="rId24"/>
  </p:notesMasterIdLst>
  <p:sldIdLst>
    <p:sldId id="401" r:id="rId2"/>
    <p:sldId id="420" r:id="rId3"/>
    <p:sldId id="406" r:id="rId4"/>
    <p:sldId id="260" r:id="rId5"/>
    <p:sldId id="405" r:id="rId6"/>
    <p:sldId id="403" r:id="rId7"/>
    <p:sldId id="407" r:id="rId8"/>
    <p:sldId id="404" r:id="rId9"/>
    <p:sldId id="408" r:id="rId10"/>
    <p:sldId id="409" r:id="rId11"/>
    <p:sldId id="417" r:id="rId12"/>
    <p:sldId id="410" r:id="rId13"/>
    <p:sldId id="412" r:id="rId14"/>
    <p:sldId id="257" r:id="rId15"/>
    <p:sldId id="402" r:id="rId16"/>
    <p:sldId id="256" r:id="rId17"/>
    <p:sldId id="419" r:id="rId18"/>
    <p:sldId id="259" r:id="rId19"/>
    <p:sldId id="421" r:id="rId20"/>
    <p:sldId id="423" r:id="rId21"/>
    <p:sldId id="424" r:id="rId22"/>
    <p:sldId id="42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329C1-46EB-4DBC-A26F-8C43098E7E5F}" type="doc">
      <dgm:prSet loTypeId="urn:microsoft.com/office/officeart/2008/layout/AlternatingPictureBlocks" loCatId="list" qsTypeId="urn:microsoft.com/office/officeart/2005/8/quickstyle/simple1#5" qsCatId="simple" csTypeId="urn:microsoft.com/office/officeart/2005/8/colors/accent1_2#4" csCatId="accent1" phldr="1"/>
      <dgm:spPr/>
      <dgm:t>
        <a:bodyPr/>
        <a:lstStyle/>
        <a:p>
          <a:endParaRPr lang="es-ES"/>
        </a:p>
      </dgm:t>
    </dgm:pt>
    <dgm:pt modelId="{33BD9789-8350-4FB6-8C86-206D195675F7}">
      <dgm:prSet custT="1"/>
      <dgm:spPr/>
      <dgm:t>
        <a:bodyPr/>
        <a:lstStyle/>
        <a:p>
          <a:pPr algn="just" rtl="0"/>
          <a:r>
            <a:rPr lang="es-ES" sz="3200" dirty="0"/>
            <a:t>Art. 724 Definición- </a:t>
          </a:r>
          <a:r>
            <a:rPr lang="es-ES" sz="3200" b="1" dirty="0"/>
            <a:t>La obligación es una relación jurídica en virtud de la cual el acreedor tiene el derecho a exigir del deudor una prestación destinada a satisfacer un interés licito y, ante el incumplimiento, a obtener forzadamente la satisfacción de dicho interés.</a:t>
          </a:r>
          <a:endParaRPr lang="es-ES" sz="3200" dirty="0"/>
        </a:p>
      </dgm:t>
    </dgm:pt>
    <dgm:pt modelId="{F01E3170-6CAF-4C58-9D97-5875DF2C9C6D}" type="parTrans" cxnId="{0D362C81-D580-479C-A8E2-0FFEFA008B9A}">
      <dgm:prSet/>
      <dgm:spPr/>
      <dgm:t>
        <a:bodyPr/>
        <a:lstStyle/>
        <a:p>
          <a:endParaRPr lang="es-ES"/>
        </a:p>
      </dgm:t>
    </dgm:pt>
    <dgm:pt modelId="{E9E0B4D2-C15D-4E39-A35D-3742774CA741}" type="sibTrans" cxnId="{0D362C81-D580-479C-A8E2-0FFEFA008B9A}">
      <dgm:prSet/>
      <dgm:spPr/>
      <dgm:t>
        <a:bodyPr/>
        <a:lstStyle/>
        <a:p>
          <a:endParaRPr lang="es-ES"/>
        </a:p>
      </dgm:t>
    </dgm:pt>
    <dgm:pt modelId="{E8223595-63AA-434A-ACA7-1E1CF57D4CB7}" type="pres">
      <dgm:prSet presAssocID="{563329C1-46EB-4DBC-A26F-8C43098E7E5F}" presName="linearFlow" presStyleCnt="0">
        <dgm:presLayoutVars>
          <dgm:dir/>
          <dgm:resizeHandles val="exact"/>
        </dgm:presLayoutVars>
      </dgm:prSet>
      <dgm:spPr/>
    </dgm:pt>
    <dgm:pt modelId="{8017D8F1-75BD-47A6-8E3C-73D35CD4F4EA}" type="pres">
      <dgm:prSet presAssocID="{33BD9789-8350-4FB6-8C86-206D195675F7}" presName="comp" presStyleCnt="0"/>
      <dgm:spPr/>
    </dgm:pt>
    <dgm:pt modelId="{41F53F45-ED69-4AAD-9F4D-73496F732691}" type="pres">
      <dgm:prSet presAssocID="{33BD9789-8350-4FB6-8C86-206D195675F7}" presName="rect2" presStyleLbl="node1" presStyleIdx="0" presStyleCnt="1" custScaleY="137251" custLinFactNeighborX="2108" custLinFactNeighborY="-7505">
        <dgm:presLayoutVars>
          <dgm:bulletEnabled val="1"/>
        </dgm:presLayoutVars>
      </dgm:prSet>
      <dgm:spPr/>
    </dgm:pt>
    <dgm:pt modelId="{5DA356E3-DE79-4945-AA91-149396A5AC07}" type="pres">
      <dgm:prSet presAssocID="{33BD9789-8350-4FB6-8C86-206D195675F7}" presName="rect1" presStyleLbl="lnNode1" presStyleIdx="0" presStyleCnt="1" custLinFactNeighborX="2173" custLinFactNeighborY="-6383"/>
      <dgm:spPr>
        <a:blipFill rotWithShape="1">
          <a:blip xmlns:r="http://schemas.openxmlformats.org/officeDocument/2006/relationships" r:embed="rId1"/>
          <a:stretch>
            <a:fillRect/>
          </a:stretch>
        </a:blipFill>
      </dgm:spPr>
    </dgm:pt>
  </dgm:ptLst>
  <dgm:cxnLst>
    <dgm:cxn modelId="{9856F458-660B-4CA3-8EEB-64A54C66729A}" type="presOf" srcId="{33BD9789-8350-4FB6-8C86-206D195675F7}" destId="{41F53F45-ED69-4AAD-9F4D-73496F732691}" srcOrd="0" destOrd="0" presId="urn:microsoft.com/office/officeart/2008/layout/AlternatingPictureBlocks"/>
    <dgm:cxn modelId="{0D362C81-D580-479C-A8E2-0FFEFA008B9A}" srcId="{563329C1-46EB-4DBC-A26F-8C43098E7E5F}" destId="{33BD9789-8350-4FB6-8C86-206D195675F7}" srcOrd="0" destOrd="0" parTransId="{F01E3170-6CAF-4C58-9D97-5875DF2C9C6D}" sibTransId="{E9E0B4D2-C15D-4E39-A35D-3742774CA741}"/>
    <dgm:cxn modelId="{41C314B2-CA77-4C28-8855-363FB01C5CF7}" type="presOf" srcId="{563329C1-46EB-4DBC-A26F-8C43098E7E5F}" destId="{E8223595-63AA-434A-ACA7-1E1CF57D4CB7}" srcOrd="0" destOrd="0" presId="urn:microsoft.com/office/officeart/2008/layout/AlternatingPictureBlocks"/>
    <dgm:cxn modelId="{6118CBEF-15F2-45C9-9B45-222699DAFAF8}" type="presParOf" srcId="{E8223595-63AA-434A-ACA7-1E1CF57D4CB7}" destId="{8017D8F1-75BD-47A6-8E3C-73D35CD4F4EA}" srcOrd="0" destOrd="0" presId="urn:microsoft.com/office/officeart/2008/layout/AlternatingPictureBlocks"/>
    <dgm:cxn modelId="{6EC7AE15-2DF0-4371-9FBA-908ED45B3F41}" type="presParOf" srcId="{8017D8F1-75BD-47A6-8E3C-73D35CD4F4EA}" destId="{41F53F45-ED69-4AAD-9F4D-73496F732691}" srcOrd="0" destOrd="0" presId="urn:microsoft.com/office/officeart/2008/layout/AlternatingPictureBlocks"/>
    <dgm:cxn modelId="{FF965FD9-E3E8-460E-9080-1E9C01DCD083}" type="presParOf" srcId="{8017D8F1-75BD-47A6-8E3C-73D35CD4F4EA}" destId="{5DA356E3-DE79-4945-AA91-149396A5AC0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53F45-ED69-4AAD-9F4D-73496F732691}">
      <dsp:nvSpPr>
        <dsp:cNvPr id="0" name=""/>
        <dsp:cNvSpPr/>
      </dsp:nvSpPr>
      <dsp:spPr>
        <a:xfrm>
          <a:off x="3915905" y="0"/>
          <a:ext cx="7629982" cy="4736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s-ES" sz="3200" kern="1200" dirty="0"/>
            <a:t>Art. 724 Definición- </a:t>
          </a:r>
          <a:r>
            <a:rPr lang="es-ES" sz="3200" b="1" kern="1200" dirty="0"/>
            <a:t>La obligación es una relación jurídica en virtud de la cual el acreedor tiene el derecho a exigir del deudor una prestación destinada a satisfacer un interés licito y, ante el incumplimiento, a obtener forzadamente la satisfacción de dicho interés.</a:t>
          </a:r>
          <a:endParaRPr lang="es-ES" sz="3200" kern="1200" dirty="0"/>
        </a:p>
      </dsp:txBody>
      <dsp:txXfrm>
        <a:off x="3915905" y="0"/>
        <a:ext cx="7629982" cy="4736421"/>
      </dsp:txXfrm>
    </dsp:sp>
    <dsp:sp modelId="{5DA356E3-DE79-4945-AA91-149396A5AC07}">
      <dsp:nvSpPr>
        <dsp:cNvPr id="0" name=""/>
        <dsp:cNvSpPr/>
      </dsp:nvSpPr>
      <dsp:spPr>
        <a:xfrm>
          <a:off x="153165" y="422818"/>
          <a:ext cx="3416410" cy="3450919"/>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FECED-815B-4143-B209-ADBE25F375D5}" type="datetimeFigureOut">
              <a:rPr lang="es-ES" smtClean="0"/>
              <a:t>21/10/2025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9568-7183-4A02-88F4-7F41DA61EE88}" type="slidenum">
              <a:rPr lang="es-ES" smtClean="0"/>
              <a:t>‹Nº›</a:t>
            </a:fld>
            <a:endParaRPr lang="es-ES"/>
          </a:p>
        </p:txBody>
      </p:sp>
    </p:spTree>
    <p:extLst>
      <p:ext uri="{BB962C8B-B14F-4D97-AF65-F5344CB8AC3E}">
        <p14:creationId xmlns:p14="http://schemas.microsoft.com/office/powerpoint/2010/main" val="25105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7043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3441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80802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988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3868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7508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5572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0581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156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9434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4434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8190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5017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pPr/>
              <a:t>10/21/2025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870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785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5724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393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10/21/2025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04261479"/>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u="sng" dirty="0"/>
              <a:t>UNIDAD 11-  </a:t>
            </a:r>
            <a:r>
              <a:rPr lang="es-AR" b="1" dirty="0"/>
              <a:t>De las Obligaciones Civiles y Comerciales</a:t>
            </a:r>
          </a:p>
        </p:txBody>
      </p:sp>
      <p:sp>
        <p:nvSpPr>
          <p:cNvPr id="3" name="2 Marcador de contenido"/>
          <p:cNvSpPr>
            <a:spLocks noGrp="1"/>
          </p:cNvSpPr>
          <p:nvPr>
            <p:ph idx="1"/>
          </p:nvPr>
        </p:nvSpPr>
        <p:spPr>
          <a:xfrm>
            <a:off x="1060360" y="2336227"/>
            <a:ext cx="10972800" cy="3335628"/>
          </a:xfrm>
        </p:spPr>
        <p:txBody>
          <a:bodyPr>
            <a:normAutofit fontScale="92500" lnSpcReduction="10000"/>
          </a:bodyPr>
          <a:lstStyle/>
          <a:p>
            <a:pPr algn="r"/>
            <a:r>
              <a:rPr lang="es-AR" sz="4000" dirty="0"/>
              <a:t>DERECHO PRIVADO 1</a:t>
            </a:r>
            <a:endParaRPr lang="es-AR" dirty="0"/>
          </a:p>
          <a:p>
            <a:pPr marL="64008" indent="0">
              <a:buNone/>
            </a:pPr>
            <a:endParaRPr lang="es-AR" dirty="0"/>
          </a:p>
          <a:p>
            <a:pPr marL="64008" indent="0" algn="r">
              <a:buNone/>
            </a:pPr>
            <a:r>
              <a:rPr lang="es-AR" dirty="0"/>
              <a:t>                                                                      Carrera de Ciencias Económicas y </a:t>
            </a:r>
          </a:p>
          <a:p>
            <a:pPr marL="64008" indent="0" algn="r">
              <a:buNone/>
            </a:pPr>
            <a:r>
              <a:rPr lang="es-AR" dirty="0"/>
              <a:t>                                                                              Administración de empresas</a:t>
            </a:r>
          </a:p>
          <a:p>
            <a:pPr marL="64008" indent="0">
              <a:buNone/>
            </a:pPr>
            <a:endParaRPr lang="es-AR" dirty="0"/>
          </a:p>
          <a:p>
            <a:pPr marL="64008" indent="0">
              <a:buNone/>
            </a:pPr>
            <a:endParaRPr lang="es-AR" dirty="0"/>
          </a:p>
          <a:p>
            <a:pPr marL="64008" indent="0">
              <a:buNone/>
            </a:pPr>
            <a:endParaRPr lang="es-AR" dirty="0"/>
          </a:p>
          <a:p>
            <a:pPr marL="64008" indent="0" algn="r">
              <a:buNone/>
            </a:pPr>
            <a:r>
              <a:rPr lang="es-AR" dirty="0"/>
              <a:t>Profesora: María Rosana Toranzo</a:t>
            </a:r>
          </a:p>
        </p:txBody>
      </p:sp>
      <p:pic>
        <p:nvPicPr>
          <p:cNvPr id="4" name="Imagen 3"/>
          <p:cNvPicPr>
            <a:picLocks noChangeAspect="1"/>
          </p:cNvPicPr>
          <p:nvPr/>
        </p:nvPicPr>
        <p:blipFill>
          <a:blip r:embed="rId2"/>
          <a:stretch>
            <a:fillRect/>
          </a:stretch>
        </p:blipFill>
        <p:spPr>
          <a:xfrm>
            <a:off x="646111" y="2215769"/>
            <a:ext cx="5783264" cy="3899281"/>
          </a:xfrm>
          <a:prstGeom prst="rect">
            <a:avLst/>
          </a:prstGeom>
        </p:spPr>
      </p:pic>
    </p:spTree>
    <p:extLst>
      <p:ext uri="{BB962C8B-B14F-4D97-AF65-F5344CB8AC3E}">
        <p14:creationId xmlns:p14="http://schemas.microsoft.com/office/powerpoint/2010/main" val="93105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2049" y="290513"/>
            <a:ext cx="8825658" cy="2195513"/>
          </a:xfrm>
        </p:spPr>
        <p:txBody>
          <a:bodyPr/>
          <a:lstStyle/>
          <a:p>
            <a:r>
              <a:rPr lang="es-AR" sz="6000" b="1" dirty="0"/>
              <a:t>DEL MODO DE EJERCER LOS DERECHOS</a:t>
            </a:r>
            <a:r>
              <a:rPr lang="es-AR" sz="6000" dirty="0"/>
              <a:t> </a:t>
            </a:r>
          </a:p>
        </p:txBody>
      </p:sp>
      <p:sp>
        <p:nvSpPr>
          <p:cNvPr id="3" name="Subtítulo 2"/>
          <p:cNvSpPr>
            <a:spLocks noGrp="1"/>
          </p:cNvSpPr>
          <p:nvPr>
            <p:ph type="subTitle" idx="1"/>
          </p:nvPr>
        </p:nvSpPr>
        <p:spPr>
          <a:xfrm>
            <a:off x="1724781" y="2991443"/>
            <a:ext cx="8825658" cy="861420"/>
          </a:xfrm>
        </p:spPr>
        <p:txBody>
          <a:bodyPr>
            <a:normAutofit fontScale="77500" lnSpcReduction="20000"/>
          </a:bodyPr>
          <a:lstStyle/>
          <a:p>
            <a:pPr algn="ctr"/>
            <a:r>
              <a:rPr lang="es-AR" sz="3200" b="1" dirty="0"/>
              <a:t>TITULO PRELIMINAR </a:t>
            </a:r>
          </a:p>
          <a:p>
            <a:pPr algn="ctr"/>
            <a:r>
              <a:rPr lang="es-AR" sz="3200" b="1" dirty="0"/>
              <a:t>CAPITULO 3* </a:t>
            </a:r>
          </a:p>
        </p:txBody>
      </p:sp>
      <p:sp>
        <p:nvSpPr>
          <p:cNvPr id="4" name="Rectángulo redondeado 3"/>
          <p:cNvSpPr/>
          <p:nvPr/>
        </p:nvSpPr>
        <p:spPr>
          <a:xfrm>
            <a:off x="1724781" y="4358280"/>
            <a:ext cx="9131122" cy="1287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t>ART. 9: Los derechos deben ser ejercidos de </a:t>
            </a:r>
            <a:r>
              <a:rPr lang="es-AR" sz="4000" b="1" dirty="0">
                <a:solidFill>
                  <a:srgbClr val="FFFF00"/>
                </a:solidFill>
              </a:rPr>
              <a:t>“BUENA FE”</a:t>
            </a:r>
            <a:endParaRPr lang="es-AR" sz="3200" b="1" dirty="0">
              <a:solidFill>
                <a:srgbClr val="FFFF00"/>
              </a:solidFill>
            </a:endParaRPr>
          </a:p>
        </p:txBody>
      </p:sp>
    </p:spTree>
    <p:extLst>
      <p:ext uri="{BB962C8B-B14F-4D97-AF65-F5344CB8AC3E}">
        <p14:creationId xmlns:p14="http://schemas.microsoft.com/office/powerpoint/2010/main" val="278323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7216" y="414338"/>
            <a:ext cx="11019397" cy="2128838"/>
          </a:xfrm>
        </p:spPr>
        <p:txBody>
          <a:bodyPr/>
          <a:lstStyle/>
          <a:p>
            <a:r>
              <a:rPr lang="es-AR" dirty="0"/>
              <a:t>DEBER Y FACULTAD </a:t>
            </a:r>
            <a:br>
              <a:rPr lang="es-AR" dirty="0"/>
            </a:br>
            <a:r>
              <a:rPr lang="es-AR" dirty="0"/>
              <a:t>en la “</a:t>
            </a:r>
            <a:r>
              <a:rPr lang="es-AR" sz="6000" dirty="0">
                <a:solidFill>
                  <a:srgbClr val="FFFF00"/>
                </a:solidFill>
              </a:rPr>
              <a:t>Relación Jurídica</a:t>
            </a:r>
            <a:r>
              <a:rPr lang="es-AR" dirty="0"/>
              <a:t>”</a:t>
            </a:r>
          </a:p>
        </p:txBody>
      </p:sp>
      <p:sp>
        <p:nvSpPr>
          <p:cNvPr id="3" name="Subtítulo 2"/>
          <p:cNvSpPr>
            <a:spLocks noGrp="1"/>
          </p:cNvSpPr>
          <p:nvPr>
            <p:ph type="subTitle" idx="1"/>
          </p:nvPr>
        </p:nvSpPr>
        <p:spPr/>
        <p:txBody>
          <a:bodyPr>
            <a:noAutofit/>
          </a:bodyPr>
          <a:lstStyle/>
          <a:p>
            <a:pPr algn="ctr"/>
            <a:r>
              <a:rPr lang="es-AR" sz="2400" b="1" dirty="0"/>
              <a:t>Hay una situación que por un lado genera un DEBER JURIDICO y por el otro lado genera un DERECHO SUBJETIVO.</a:t>
            </a:r>
          </a:p>
        </p:txBody>
      </p:sp>
      <p:sp>
        <p:nvSpPr>
          <p:cNvPr id="4" name="CuadroTexto 3"/>
          <p:cNvSpPr txBox="1"/>
          <p:nvPr/>
        </p:nvSpPr>
        <p:spPr>
          <a:xfrm>
            <a:off x="534253" y="3398668"/>
            <a:ext cx="2720617" cy="523220"/>
          </a:xfrm>
          <a:prstGeom prst="rect">
            <a:avLst/>
          </a:prstGeom>
          <a:noFill/>
        </p:spPr>
        <p:txBody>
          <a:bodyPr wrap="none" rtlCol="0">
            <a:spAutoFit/>
          </a:bodyPr>
          <a:lstStyle/>
          <a:p>
            <a:r>
              <a:rPr lang="es-AR" sz="2800" b="1" dirty="0"/>
              <a:t>Deber Jurídico</a:t>
            </a:r>
          </a:p>
        </p:txBody>
      </p:sp>
      <p:sp>
        <p:nvSpPr>
          <p:cNvPr id="5" name="CuadroTexto 4"/>
          <p:cNvSpPr txBox="1"/>
          <p:nvPr/>
        </p:nvSpPr>
        <p:spPr>
          <a:xfrm>
            <a:off x="4691064" y="3398668"/>
            <a:ext cx="3368230" cy="523220"/>
          </a:xfrm>
          <a:prstGeom prst="rect">
            <a:avLst/>
          </a:prstGeom>
          <a:noFill/>
        </p:spPr>
        <p:txBody>
          <a:bodyPr wrap="none" rtlCol="0">
            <a:spAutoFit/>
          </a:bodyPr>
          <a:lstStyle/>
          <a:p>
            <a:r>
              <a:rPr lang="es-AR" sz="2800" b="1" dirty="0"/>
              <a:t>Derecho Subjetivo</a:t>
            </a:r>
          </a:p>
        </p:txBody>
      </p:sp>
      <p:sp>
        <p:nvSpPr>
          <p:cNvPr id="6" name="Flecha derecha 5"/>
          <p:cNvSpPr/>
          <p:nvPr/>
        </p:nvSpPr>
        <p:spPr>
          <a:xfrm>
            <a:off x="3566132" y="3309477"/>
            <a:ext cx="940158" cy="378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abajo 6"/>
          <p:cNvSpPr/>
          <p:nvPr/>
        </p:nvSpPr>
        <p:spPr>
          <a:xfrm rot="5400000" flipH="1">
            <a:off x="3796204" y="3439804"/>
            <a:ext cx="353526" cy="850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2"/>
          <a:stretch>
            <a:fillRect/>
          </a:stretch>
        </p:blipFill>
        <p:spPr>
          <a:xfrm>
            <a:off x="8474770" y="2703273"/>
            <a:ext cx="3011685" cy="1853345"/>
          </a:xfrm>
          <a:prstGeom prst="rect">
            <a:avLst/>
          </a:prstGeom>
        </p:spPr>
      </p:pic>
    </p:spTree>
    <p:extLst>
      <p:ext uri="{BB962C8B-B14F-4D97-AF65-F5344CB8AC3E}">
        <p14:creationId xmlns:p14="http://schemas.microsoft.com/office/powerpoint/2010/main" val="130534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224" y="267335"/>
            <a:ext cx="9404723" cy="1400530"/>
          </a:xfrm>
        </p:spPr>
        <p:txBody>
          <a:bodyPr/>
          <a:lstStyle/>
          <a:p>
            <a:r>
              <a:rPr lang="es-AR" dirty="0"/>
              <a:t>-EFECTOS-  ARTICULO 730.- Efectos con relación al </a:t>
            </a:r>
            <a:r>
              <a:rPr lang="es-AR" sz="4400" dirty="0">
                <a:solidFill>
                  <a:srgbClr val="FFFF00"/>
                </a:solidFill>
              </a:rPr>
              <a:t>ACREEDOR</a:t>
            </a:r>
          </a:p>
        </p:txBody>
      </p:sp>
      <p:sp>
        <p:nvSpPr>
          <p:cNvPr id="4" name="Rectángulo 3"/>
          <p:cNvSpPr/>
          <p:nvPr/>
        </p:nvSpPr>
        <p:spPr>
          <a:xfrm>
            <a:off x="146049" y="2128839"/>
            <a:ext cx="8312152" cy="397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a:t>La obligación da derecho al acreedor a:</a:t>
            </a:r>
            <a:br>
              <a:rPr lang="es-AR" sz="2800" dirty="0"/>
            </a:br>
            <a:br>
              <a:rPr lang="es-AR" sz="2800" dirty="0"/>
            </a:br>
            <a:r>
              <a:rPr lang="es-AR" sz="2400" b="1" dirty="0">
                <a:solidFill>
                  <a:schemeClr val="tx1"/>
                </a:solidFill>
              </a:rPr>
              <a:t>a) emplear los medios legales para que el deudor le procure aquello a que se ha obligado;</a:t>
            </a:r>
            <a:br>
              <a:rPr lang="es-AR" sz="2400" b="1" dirty="0">
                <a:solidFill>
                  <a:schemeClr val="tx1"/>
                </a:solidFill>
              </a:rPr>
            </a:br>
            <a:br>
              <a:rPr lang="es-AR" sz="2400" b="1" dirty="0">
                <a:solidFill>
                  <a:schemeClr val="tx1"/>
                </a:solidFill>
              </a:rPr>
            </a:br>
            <a:r>
              <a:rPr lang="es-AR" sz="2400" b="1" dirty="0">
                <a:solidFill>
                  <a:schemeClr val="tx1"/>
                </a:solidFill>
              </a:rPr>
              <a:t>b) hacérselo procurar por otro a costa del deudor;</a:t>
            </a:r>
            <a:br>
              <a:rPr lang="es-AR" sz="2400" b="1" dirty="0">
                <a:solidFill>
                  <a:schemeClr val="tx1"/>
                </a:solidFill>
              </a:rPr>
            </a:br>
            <a:br>
              <a:rPr lang="es-AR" sz="2400" b="1" dirty="0">
                <a:solidFill>
                  <a:schemeClr val="tx1"/>
                </a:solidFill>
              </a:rPr>
            </a:br>
            <a:r>
              <a:rPr lang="es-AR" sz="2400" b="1" dirty="0">
                <a:solidFill>
                  <a:schemeClr val="tx1"/>
                </a:solidFill>
              </a:rPr>
              <a:t>c) obtener del deudor las indemnizaciones correspondientes</a:t>
            </a:r>
            <a:r>
              <a:rPr lang="es-AR" sz="2000" b="1" dirty="0">
                <a:solidFill>
                  <a:schemeClr val="tx1"/>
                </a:solidFill>
              </a:rPr>
              <a:t>.</a:t>
            </a:r>
          </a:p>
        </p:txBody>
      </p:sp>
      <p:pic>
        <p:nvPicPr>
          <p:cNvPr id="7" name="Imagen 6"/>
          <p:cNvPicPr>
            <a:picLocks noChangeAspect="1"/>
          </p:cNvPicPr>
          <p:nvPr/>
        </p:nvPicPr>
        <p:blipFill>
          <a:blip r:embed="rId2"/>
          <a:stretch>
            <a:fillRect/>
          </a:stretch>
        </p:blipFill>
        <p:spPr>
          <a:xfrm>
            <a:off x="8705845" y="1816486"/>
            <a:ext cx="2852739" cy="2053805"/>
          </a:xfrm>
          <a:prstGeom prst="rect">
            <a:avLst/>
          </a:prstGeom>
          <a:ln w="38100">
            <a:solidFill>
              <a:schemeClr val="tx1"/>
            </a:solidFill>
          </a:ln>
        </p:spPr>
      </p:pic>
      <p:pic>
        <p:nvPicPr>
          <p:cNvPr id="1026" name="Picture 2" descr="Obligaciones Civiles I : Semana 9 ¿Qué son las obligaciones dinerar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44" y="4257676"/>
            <a:ext cx="3005140" cy="231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463" y="-150387"/>
            <a:ext cx="9404723" cy="1400530"/>
          </a:xfrm>
        </p:spPr>
        <p:txBody>
          <a:bodyPr/>
          <a:lstStyle/>
          <a:p>
            <a:pPr algn="ctr"/>
            <a:r>
              <a:rPr lang="es-AR" u="sng" dirty="0"/>
              <a:t>COSTAS Y HONORARIOS </a:t>
            </a:r>
            <a:r>
              <a:rPr lang="es-AR" dirty="0"/>
              <a:t>HASTA UN 25% por litigio judicial o arbitral</a:t>
            </a:r>
          </a:p>
        </p:txBody>
      </p:sp>
      <p:sp>
        <p:nvSpPr>
          <p:cNvPr id="6" name="Rectángulo 5"/>
          <p:cNvSpPr/>
          <p:nvPr/>
        </p:nvSpPr>
        <p:spPr>
          <a:xfrm>
            <a:off x="271463" y="1250143"/>
            <a:ext cx="11744325" cy="5447645"/>
          </a:xfrm>
          <a:prstGeom prst="rect">
            <a:avLst/>
          </a:prstGeom>
        </p:spPr>
        <p:txBody>
          <a:bodyPr wrap="square">
            <a:spAutoFit/>
          </a:bodyPr>
          <a:lstStyle/>
          <a:p>
            <a:r>
              <a:rPr lang="es-AR" sz="2800" b="1" dirty="0">
                <a:solidFill>
                  <a:srgbClr val="FFFF00"/>
                </a:solidFill>
                <a:latin typeface="Gill Sans"/>
              </a:rPr>
              <a:t>Si el incumplimiento de la obligación, cualquiera sea su fuente, deriva en litigio judicial o arbitral, la responsabilidad por el pago de las costas, incluidos los honorarios profesionales, de todo tipo, allí devengados y correspondientes a la primera o única instancia, </a:t>
            </a:r>
            <a:r>
              <a:rPr lang="es-AR" sz="3200" b="1" dirty="0">
                <a:latin typeface="Gill Sans"/>
              </a:rPr>
              <a:t>no debe exceder del veinticinco por ciento del monto de la sentencia, laudo, transacción o instrumento que ponga fin al diferendo. </a:t>
            </a:r>
            <a:r>
              <a:rPr lang="es-AR" sz="2800" b="1" dirty="0">
                <a:solidFill>
                  <a:srgbClr val="FFFF00"/>
                </a:solidFill>
                <a:latin typeface="Gill Sans"/>
              </a:rPr>
              <a:t>Si las regulaciones de honorarios practicadas conforme a las leyes arancelarias o usos locales, correspondientes a todas las profesiones y especialidades, superan dicho porcentaje, el juez debe proceder a prorratear los montos entre los beneficiarios. Para el cómputo del porcentaje indicado, no se debe tener en cuenta el monto de los honorarios de los profesionales que han representado, patrocinado o asistido a la parte condenada en costas.</a:t>
            </a:r>
            <a:endParaRPr lang="es-AR" sz="2800" b="1" dirty="0">
              <a:solidFill>
                <a:srgbClr val="FFFF00"/>
              </a:solidFill>
            </a:endParaRPr>
          </a:p>
        </p:txBody>
      </p:sp>
    </p:spTree>
    <p:extLst>
      <p:ext uri="{BB962C8B-B14F-4D97-AF65-F5344CB8AC3E}">
        <p14:creationId xmlns:p14="http://schemas.microsoft.com/office/powerpoint/2010/main" val="365432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1981" y="1"/>
            <a:ext cx="10403631" cy="1428750"/>
          </a:xfrm>
        </p:spPr>
        <p:txBody>
          <a:bodyPr/>
          <a:lstStyle/>
          <a:p>
            <a:r>
              <a:rPr lang="es-ES" sz="4400" b="1" dirty="0"/>
              <a:t>¿ Cuáles son los elementos esenciales?</a:t>
            </a:r>
          </a:p>
        </p:txBody>
      </p:sp>
      <p:sp>
        <p:nvSpPr>
          <p:cNvPr id="5" name="Marcador de texto 4"/>
          <p:cNvSpPr>
            <a:spLocks noGrp="1"/>
          </p:cNvSpPr>
          <p:nvPr>
            <p:ph type="body" idx="1"/>
          </p:nvPr>
        </p:nvSpPr>
        <p:spPr>
          <a:xfrm>
            <a:off x="211981" y="1580853"/>
            <a:ext cx="6274937" cy="4848523"/>
          </a:xfrm>
        </p:spPr>
        <p:txBody>
          <a:bodyPr>
            <a:normAutofit/>
          </a:bodyPr>
          <a:lstStyle/>
          <a:p>
            <a:pPr marL="397764" indent="-342900">
              <a:buFont typeface="Arial" panose="020B0604020202020204" pitchFamily="34" charset="0"/>
              <a:buChar char="•"/>
            </a:pPr>
            <a:r>
              <a:rPr lang="es-ES" sz="3600" b="1" dirty="0">
                <a:solidFill>
                  <a:schemeClr val="bg1"/>
                </a:solidFill>
              </a:rPr>
              <a:t>VINCULO JURIDICO</a:t>
            </a:r>
          </a:p>
          <a:p>
            <a:pPr marL="397764" indent="-342900">
              <a:buFont typeface="Arial" panose="020B0604020202020204" pitchFamily="34" charset="0"/>
              <a:buChar char="•"/>
            </a:pPr>
            <a:endParaRPr lang="es-ES" sz="3600" b="1" dirty="0">
              <a:solidFill>
                <a:schemeClr val="accent5">
                  <a:lumMod val="40000"/>
                  <a:lumOff val="60000"/>
                </a:schemeClr>
              </a:solidFill>
            </a:endParaRPr>
          </a:p>
          <a:p>
            <a:pPr marL="397764" indent="-342900">
              <a:buFont typeface="Arial" panose="020B0604020202020204" pitchFamily="34" charset="0"/>
              <a:buChar char="•"/>
            </a:pPr>
            <a:r>
              <a:rPr lang="es-ES" sz="3600" b="1" dirty="0">
                <a:solidFill>
                  <a:schemeClr val="bg1"/>
                </a:solidFill>
              </a:rPr>
              <a:t>SUJETOS</a:t>
            </a:r>
          </a:p>
          <a:p>
            <a:pPr marL="397764" indent="-342900">
              <a:buFont typeface="Arial" panose="020B0604020202020204" pitchFamily="34" charset="0"/>
              <a:buChar char="•"/>
            </a:pPr>
            <a:endParaRPr lang="es-ES" sz="3600" b="1" dirty="0">
              <a:solidFill>
                <a:schemeClr val="accent5">
                  <a:lumMod val="40000"/>
                  <a:lumOff val="60000"/>
                </a:schemeClr>
              </a:solidFill>
            </a:endParaRPr>
          </a:p>
          <a:p>
            <a:pPr marL="397764" indent="-342900">
              <a:buFont typeface="Arial" panose="020B0604020202020204" pitchFamily="34" charset="0"/>
              <a:buChar char="•"/>
            </a:pPr>
            <a:r>
              <a:rPr lang="es-ES" sz="3600" b="1" dirty="0">
                <a:solidFill>
                  <a:schemeClr val="bg1"/>
                </a:solidFill>
              </a:rPr>
              <a:t>OBJETO-PRESTACION</a:t>
            </a:r>
          </a:p>
          <a:p>
            <a:pPr marL="54864"/>
            <a:endParaRPr lang="es-ES" sz="3600" b="1" dirty="0">
              <a:solidFill>
                <a:schemeClr val="accent5">
                  <a:lumMod val="40000"/>
                  <a:lumOff val="60000"/>
                </a:schemeClr>
              </a:solidFill>
            </a:endParaRPr>
          </a:p>
          <a:p>
            <a:pPr marL="397764" indent="-342900">
              <a:buFont typeface="Arial" panose="020B0604020202020204" pitchFamily="34" charset="0"/>
              <a:buChar char="•"/>
            </a:pPr>
            <a:r>
              <a:rPr lang="es-ES" sz="3600" b="1" dirty="0">
                <a:solidFill>
                  <a:schemeClr val="bg1"/>
                </a:solidFill>
              </a:rPr>
              <a:t>CAUSA FUENTE</a:t>
            </a:r>
          </a:p>
          <a:p>
            <a:pPr marL="397764" indent="-342900">
              <a:buFont typeface="Arial" panose="020B0604020202020204" pitchFamily="34" charset="0"/>
              <a:buChar char="•"/>
            </a:pPr>
            <a:endParaRPr lang="es-ES" sz="3600" b="1" dirty="0">
              <a:solidFill>
                <a:schemeClr val="accent5">
                  <a:lumMod val="40000"/>
                  <a:lumOff val="60000"/>
                </a:schemeClr>
              </a:solidFill>
            </a:endParaRPr>
          </a:p>
        </p:txBody>
      </p:sp>
      <p:pic>
        <p:nvPicPr>
          <p:cNvPr id="2" name="Imagen 1"/>
          <p:cNvPicPr>
            <a:picLocks noChangeAspect="1"/>
          </p:cNvPicPr>
          <p:nvPr/>
        </p:nvPicPr>
        <p:blipFill>
          <a:blip r:embed="rId2"/>
          <a:stretch>
            <a:fillRect/>
          </a:stretch>
        </p:blipFill>
        <p:spPr>
          <a:xfrm>
            <a:off x="5281613" y="1014412"/>
            <a:ext cx="3519488" cy="1371601"/>
          </a:xfrm>
          <a:prstGeom prst="rect">
            <a:avLst/>
          </a:prstGeom>
        </p:spPr>
      </p:pic>
      <p:pic>
        <p:nvPicPr>
          <p:cNvPr id="3" name="Imagen 2"/>
          <p:cNvPicPr>
            <a:picLocks noChangeAspect="1"/>
          </p:cNvPicPr>
          <p:nvPr/>
        </p:nvPicPr>
        <p:blipFill>
          <a:blip r:embed="rId3"/>
          <a:stretch>
            <a:fillRect/>
          </a:stretch>
        </p:blipFill>
        <p:spPr>
          <a:xfrm>
            <a:off x="2822996" y="2602632"/>
            <a:ext cx="2590800" cy="1185863"/>
          </a:xfrm>
          <a:prstGeom prst="rect">
            <a:avLst/>
          </a:prstGeom>
        </p:spPr>
      </p:pic>
      <p:pic>
        <p:nvPicPr>
          <p:cNvPr id="6" name="Imagen 5"/>
          <p:cNvPicPr>
            <a:picLocks noChangeAspect="1"/>
          </p:cNvPicPr>
          <p:nvPr/>
        </p:nvPicPr>
        <p:blipFill>
          <a:blip r:embed="rId4"/>
          <a:stretch>
            <a:fillRect/>
          </a:stretch>
        </p:blipFill>
        <p:spPr>
          <a:xfrm>
            <a:off x="5557837" y="3812667"/>
            <a:ext cx="3390900" cy="1181101"/>
          </a:xfrm>
          <a:prstGeom prst="rect">
            <a:avLst/>
          </a:prstGeom>
        </p:spPr>
      </p:pic>
      <p:pic>
        <p:nvPicPr>
          <p:cNvPr id="7" name="Imagen 6"/>
          <p:cNvPicPr>
            <a:picLocks noChangeAspect="1"/>
          </p:cNvPicPr>
          <p:nvPr/>
        </p:nvPicPr>
        <p:blipFill>
          <a:blip r:embed="rId5"/>
          <a:stretch>
            <a:fillRect/>
          </a:stretch>
        </p:blipFill>
        <p:spPr>
          <a:xfrm>
            <a:off x="4470774" y="5360480"/>
            <a:ext cx="2441996" cy="1220998"/>
          </a:xfrm>
          <a:prstGeom prst="rect">
            <a:avLst/>
          </a:prstGeom>
        </p:spPr>
      </p:pic>
    </p:spTree>
    <p:extLst>
      <p:ext uri="{BB962C8B-B14F-4D97-AF65-F5344CB8AC3E}">
        <p14:creationId xmlns:p14="http://schemas.microsoft.com/office/powerpoint/2010/main" val="65658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4340" y="1416584"/>
            <a:ext cx="7167563" cy="4893647"/>
          </a:xfrm>
          <a:prstGeom prst="rect">
            <a:avLst/>
          </a:prstGeom>
        </p:spPr>
        <p:txBody>
          <a:bodyPr wrap="square">
            <a:spAutoFit/>
          </a:bodyPr>
          <a:lstStyle/>
          <a:p>
            <a:pPr algn="just"/>
            <a:r>
              <a:rPr lang="es-AR" sz="2000" b="1" dirty="0">
                <a:solidFill>
                  <a:schemeClr val="bg1"/>
                </a:solidFill>
              </a:rPr>
              <a:t>ARTICULO 733.- consiste en una manifestación de voluntad, expresa o tácita, por la que el deudor admite estar obligado al cumplimiento de una prestación.</a:t>
            </a:r>
          </a:p>
          <a:p>
            <a:pPr algn="just"/>
            <a:endParaRPr lang="es-AR" sz="2000" b="1" dirty="0">
              <a:solidFill>
                <a:schemeClr val="bg1"/>
              </a:solidFill>
            </a:endParaRPr>
          </a:p>
          <a:p>
            <a:pPr algn="just"/>
            <a:r>
              <a:rPr lang="es-AR" sz="2000" b="1" dirty="0">
                <a:solidFill>
                  <a:schemeClr val="bg1"/>
                </a:solidFill>
              </a:rPr>
              <a:t>ARTICULO 734.- Reconocimiento y promesa autónoma. El reconocimiento </a:t>
            </a:r>
            <a:r>
              <a:rPr lang="es-AR" sz="2800" b="1" dirty="0">
                <a:solidFill>
                  <a:schemeClr val="bg1"/>
                </a:solidFill>
              </a:rPr>
              <a:t>puede referirse a un título o causa anterior; </a:t>
            </a:r>
            <a:r>
              <a:rPr lang="es-AR" sz="2000" b="1" dirty="0">
                <a:solidFill>
                  <a:schemeClr val="bg1"/>
                </a:solidFill>
              </a:rPr>
              <a:t>también puede constituir una </a:t>
            </a:r>
            <a:r>
              <a:rPr lang="es-AR" sz="2800" b="1" dirty="0">
                <a:solidFill>
                  <a:schemeClr val="bg1"/>
                </a:solidFill>
              </a:rPr>
              <a:t>promesa autónoma de deuda</a:t>
            </a:r>
            <a:r>
              <a:rPr lang="es-AR" sz="2000" b="1" dirty="0">
                <a:solidFill>
                  <a:schemeClr val="bg1"/>
                </a:solidFill>
              </a:rPr>
              <a:t>.</a:t>
            </a:r>
          </a:p>
          <a:p>
            <a:pPr algn="just"/>
            <a:endParaRPr lang="es-AR" sz="2000" b="1" dirty="0">
              <a:solidFill>
                <a:schemeClr val="bg1"/>
              </a:solidFill>
            </a:endParaRPr>
          </a:p>
          <a:p>
            <a:pPr algn="just"/>
            <a:r>
              <a:rPr lang="es-AR" sz="2000" b="1" dirty="0">
                <a:solidFill>
                  <a:schemeClr val="bg1"/>
                </a:solidFill>
              </a:rPr>
              <a:t>ARTICULO 735.- Reconocimiento causal. Si el acto del </a:t>
            </a:r>
            <a:r>
              <a:rPr lang="es-AR" sz="2400" b="1" dirty="0">
                <a:solidFill>
                  <a:schemeClr val="bg1"/>
                </a:solidFill>
              </a:rPr>
              <a:t>reconocimiento agrava la prestación original</a:t>
            </a:r>
            <a:r>
              <a:rPr lang="es-AR" sz="2000" b="1" dirty="0">
                <a:solidFill>
                  <a:schemeClr val="bg1"/>
                </a:solidFill>
              </a:rPr>
              <a:t>, o la modifica en perjuicio del deudor, debe estarse al </a:t>
            </a:r>
            <a:r>
              <a:rPr lang="es-AR" sz="2400" b="1" dirty="0">
                <a:solidFill>
                  <a:schemeClr val="bg1"/>
                </a:solidFill>
              </a:rPr>
              <a:t>título originario, </a:t>
            </a:r>
            <a:r>
              <a:rPr lang="es-AR" sz="2000" b="1" dirty="0">
                <a:solidFill>
                  <a:schemeClr val="bg1"/>
                </a:solidFill>
              </a:rPr>
              <a:t>si no hay una nueva y lícita causa de deber.</a:t>
            </a:r>
          </a:p>
        </p:txBody>
      </p:sp>
      <p:sp>
        <p:nvSpPr>
          <p:cNvPr id="4" name="Rectángulo redondeado 3"/>
          <p:cNvSpPr/>
          <p:nvPr/>
        </p:nvSpPr>
        <p:spPr>
          <a:xfrm>
            <a:off x="2149185" y="282285"/>
            <a:ext cx="33289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RECONOCIMIENTO DE LA OBLIGACION</a:t>
            </a:r>
          </a:p>
        </p:txBody>
      </p:sp>
      <p:pic>
        <p:nvPicPr>
          <p:cNvPr id="5" name="Imagen 4"/>
          <p:cNvPicPr>
            <a:picLocks noChangeAspect="1"/>
          </p:cNvPicPr>
          <p:nvPr/>
        </p:nvPicPr>
        <p:blipFill>
          <a:blip r:embed="rId2"/>
          <a:stretch>
            <a:fillRect/>
          </a:stretch>
        </p:blipFill>
        <p:spPr>
          <a:xfrm>
            <a:off x="8024809" y="975013"/>
            <a:ext cx="3752851" cy="1628775"/>
          </a:xfrm>
          <a:prstGeom prst="rect">
            <a:avLst/>
          </a:prstGeom>
        </p:spPr>
      </p:pic>
      <p:pic>
        <p:nvPicPr>
          <p:cNvPr id="6" name="Imagen 5"/>
          <p:cNvPicPr>
            <a:picLocks noChangeAspect="1"/>
          </p:cNvPicPr>
          <p:nvPr/>
        </p:nvPicPr>
        <p:blipFill>
          <a:blip r:embed="rId3"/>
          <a:stretch>
            <a:fillRect/>
          </a:stretch>
        </p:blipFill>
        <p:spPr>
          <a:xfrm>
            <a:off x="9149627" y="3046125"/>
            <a:ext cx="2171701" cy="1208088"/>
          </a:xfrm>
          <a:prstGeom prst="rect">
            <a:avLst/>
          </a:prstGeom>
        </p:spPr>
      </p:pic>
      <p:pic>
        <p:nvPicPr>
          <p:cNvPr id="7" name="Imagen 6"/>
          <p:cNvPicPr>
            <a:picLocks noChangeAspect="1"/>
          </p:cNvPicPr>
          <p:nvPr/>
        </p:nvPicPr>
        <p:blipFill>
          <a:blip r:embed="rId4"/>
          <a:stretch>
            <a:fillRect/>
          </a:stretch>
        </p:blipFill>
        <p:spPr>
          <a:xfrm>
            <a:off x="8665365" y="4593566"/>
            <a:ext cx="3112295" cy="1594654"/>
          </a:xfrm>
          <a:prstGeom prst="rect">
            <a:avLst/>
          </a:prstGeom>
        </p:spPr>
      </p:pic>
    </p:spTree>
    <p:extLst>
      <p:ext uri="{BB962C8B-B14F-4D97-AF65-F5344CB8AC3E}">
        <p14:creationId xmlns:p14="http://schemas.microsoft.com/office/powerpoint/2010/main" val="311926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557" y="595265"/>
            <a:ext cx="10750549" cy="1470025"/>
          </a:xfrm>
        </p:spPr>
        <p:txBody>
          <a:bodyPr>
            <a:noAutofit/>
          </a:bodyPr>
          <a:lstStyle/>
          <a:p>
            <a:r>
              <a:rPr lang="es-AR" sz="5400" b="1" dirty="0">
                <a:solidFill>
                  <a:schemeClr val="bg1"/>
                </a:solidFill>
              </a:rPr>
              <a:t>731.- Efectos con relación al deudor</a:t>
            </a:r>
            <a:endParaRPr lang="es-ES" sz="5400" b="1" dirty="0">
              <a:solidFill>
                <a:schemeClr val="bg1"/>
              </a:solidFill>
            </a:endParaRPr>
          </a:p>
        </p:txBody>
      </p:sp>
      <p:sp>
        <p:nvSpPr>
          <p:cNvPr id="3" name="Subtítulo 2"/>
          <p:cNvSpPr>
            <a:spLocks noGrp="1"/>
          </p:cNvSpPr>
          <p:nvPr>
            <p:ph type="subTitle" idx="1"/>
          </p:nvPr>
        </p:nvSpPr>
        <p:spPr>
          <a:xfrm>
            <a:off x="312740" y="2308581"/>
            <a:ext cx="11879260" cy="1752600"/>
          </a:xfrm>
        </p:spPr>
        <p:txBody>
          <a:bodyPr>
            <a:normAutofit fontScale="77500" lnSpcReduction="20000"/>
          </a:bodyPr>
          <a:lstStyle/>
          <a:p>
            <a:pPr algn="ctr"/>
            <a:r>
              <a:rPr lang="es-AR" sz="4200" b="1" dirty="0"/>
              <a:t>El cumplimiento exacto de la obligación confiere al deudor el derecho a obtener la </a:t>
            </a:r>
            <a:r>
              <a:rPr lang="es-AR" sz="4600" b="1" dirty="0">
                <a:solidFill>
                  <a:srgbClr val="FFFF00"/>
                </a:solidFill>
              </a:rPr>
              <a:t>liberación</a:t>
            </a:r>
            <a:r>
              <a:rPr lang="es-AR" sz="4200" b="1" dirty="0"/>
              <a:t> y </a:t>
            </a:r>
            <a:r>
              <a:rPr lang="es-AR" sz="4200" b="1" dirty="0">
                <a:solidFill>
                  <a:srgbClr val="FFFF00"/>
                </a:solidFill>
              </a:rPr>
              <a:t>rechazar las acciones del acreedor.</a:t>
            </a:r>
          </a:p>
          <a:p>
            <a:endParaRPr lang="es-ES" sz="4000" b="1" dirty="0"/>
          </a:p>
        </p:txBody>
      </p:sp>
      <p:pic>
        <p:nvPicPr>
          <p:cNvPr id="7" name="Imagen 6"/>
          <p:cNvPicPr>
            <a:picLocks noChangeAspect="1"/>
          </p:cNvPicPr>
          <p:nvPr/>
        </p:nvPicPr>
        <p:blipFill>
          <a:blip r:embed="rId2"/>
          <a:stretch>
            <a:fillRect/>
          </a:stretch>
        </p:blipFill>
        <p:spPr>
          <a:xfrm>
            <a:off x="1112567" y="4304472"/>
            <a:ext cx="3786189" cy="2282066"/>
          </a:xfrm>
          <a:prstGeom prst="rect">
            <a:avLst/>
          </a:prstGeom>
        </p:spPr>
      </p:pic>
      <p:pic>
        <p:nvPicPr>
          <p:cNvPr id="8" name="Imagen 7"/>
          <p:cNvPicPr>
            <a:picLocks noChangeAspect="1"/>
          </p:cNvPicPr>
          <p:nvPr/>
        </p:nvPicPr>
        <p:blipFill>
          <a:blip r:embed="rId3"/>
          <a:stretch>
            <a:fillRect/>
          </a:stretch>
        </p:blipFill>
        <p:spPr>
          <a:xfrm>
            <a:off x="5310187" y="4304472"/>
            <a:ext cx="2143125" cy="2212596"/>
          </a:xfrm>
          <a:prstGeom prst="rect">
            <a:avLst/>
          </a:prstGeom>
        </p:spPr>
      </p:pic>
      <p:pic>
        <p:nvPicPr>
          <p:cNvPr id="9" name="Imagen 8"/>
          <p:cNvPicPr>
            <a:picLocks noChangeAspect="1"/>
          </p:cNvPicPr>
          <p:nvPr/>
        </p:nvPicPr>
        <p:blipFill>
          <a:blip r:embed="rId4"/>
          <a:stretch>
            <a:fillRect/>
          </a:stretch>
        </p:blipFill>
        <p:spPr>
          <a:xfrm>
            <a:off x="8245206" y="4304472"/>
            <a:ext cx="3427682" cy="2212596"/>
          </a:xfrm>
          <a:prstGeom prst="rect">
            <a:avLst/>
          </a:prstGeom>
        </p:spPr>
      </p:pic>
    </p:spTree>
    <p:extLst>
      <p:ext uri="{BB962C8B-B14F-4D97-AF65-F5344CB8AC3E}">
        <p14:creationId xmlns:p14="http://schemas.microsoft.com/office/powerpoint/2010/main" val="319599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OBLIGACIONES PROTER REM</a:t>
            </a:r>
          </a:p>
        </p:txBody>
      </p:sp>
      <p:sp>
        <p:nvSpPr>
          <p:cNvPr id="3" name="CuadroTexto 2"/>
          <p:cNvSpPr txBox="1"/>
          <p:nvPr/>
        </p:nvSpPr>
        <p:spPr>
          <a:xfrm>
            <a:off x="666533" y="1364803"/>
            <a:ext cx="10849191" cy="2215991"/>
          </a:xfrm>
          <a:prstGeom prst="rect">
            <a:avLst/>
          </a:prstGeom>
          <a:noFill/>
        </p:spPr>
        <p:txBody>
          <a:bodyPr wrap="square" rtlCol="0">
            <a:spAutoFit/>
          </a:bodyPr>
          <a:lstStyle/>
          <a:p>
            <a:r>
              <a:rPr lang="es-AR" sz="2400" b="1" dirty="0">
                <a:solidFill>
                  <a:schemeClr val="bg1"/>
                </a:solidFill>
              </a:rPr>
              <a:t>LAS OBLIGACIONES de la persona del deudor se encuentra </a:t>
            </a:r>
            <a:r>
              <a:rPr lang="es-AR" sz="2800" b="1" dirty="0">
                <a:solidFill>
                  <a:srgbClr val="FFFF00"/>
                </a:solidFill>
              </a:rPr>
              <a:t>determinada por Una “COSA”.</a:t>
            </a:r>
          </a:p>
          <a:p>
            <a:endParaRPr lang="es-AR" dirty="0"/>
          </a:p>
          <a:p>
            <a:pPr algn="just"/>
            <a:r>
              <a:rPr lang="es-AR" sz="2000" b="1" dirty="0">
                <a:solidFill>
                  <a:schemeClr val="bg1"/>
                </a:solidFill>
              </a:rPr>
              <a:t>Hay una relación de señoría; el deudor es el dueño y como dueño es el deudor</a:t>
            </a:r>
          </a:p>
          <a:p>
            <a:pPr algn="just"/>
            <a:r>
              <a:rPr lang="es-AR" sz="2000" b="1" dirty="0">
                <a:solidFill>
                  <a:schemeClr val="bg1"/>
                </a:solidFill>
              </a:rPr>
              <a:t>En este caso la calidad de </a:t>
            </a:r>
            <a:r>
              <a:rPr lang="es-AR" sz="2800" b="1" dirty="0">
                <a:solidFill>
                  <a:schemeClr val="bg1"/>
                </a:solidFill>
              </a:rPr>
              <a:t>SUJETO PASIVO se la otorga la cosa</a:t>
            </a:r>
            <a:r>
              <a:rPr lang="es-AR" sz="2000" b="1" dirty="0">
                <a:solidFill>
                  <a:schemeClr val="bg1"/>
                </a:solidFill>
              </a:rPr>
              <a:t>, de manera que si Cambia el dueño o titular de la cosa, cambia el SUJETO PASIVO</a:t>
            </a:r>
          </a:p>
        </p:txBody>
      </p:sp>
      <p:sp>
        <p:nvSpPr>
          <p:cNvPr id="5" name="CuadroTexto 4"/>
          <p:cNvSpPr txBox="1"/>
          <p:nvPr/>
        </p:nvSpPr>
        <p:spPr>
          <a:xfrm>
            <a:off x="666533" y="3787176"/>
            <a:ext cx="10073592" cy="461665"/>
          </a:xfrm>
          <a:prstGeom prst="rect">
            <a:avLst/>
          </a:prstGeom>
          <a:noFill/>
        </p:spPr>
        <p:txBody>
          <a:bodyPr wrap="none" rtlCol="0">
            <a:spAutoFit/>
          </a:bodyPr>
          <a:lstStyle/>
          <a:p>
            <a:r>
              <a:rPr lang="es-AR" sz="2400" b="1" dirty="0"/>
              <a:t>SON OBLIGACIONES AMBULATORIAS- QUE VIAJAN CON EL OBJETO </a:t>
            </a:r>
            <a:endParaRPr lang="es-AR" b="1" dirty="0"/>
          </a:p>
        </p:txBody>
      </p:sp>
      <p:sp>
        <p:nvSpPr>
          <p:cNvPr id="6" name="CuadroTexto 5"/>
          <p:cNvSpPr txBox="1"/>
          <p:nvPr/>
        </p:nvSpPr>
        <p:spPr>
          <a:xfrm>
            <a:off x="473885" y="4841564"/>
            <a:ext cx="5617243" cy="646331"/>
          </a:xfrm>
          <a:prstGeom prst="rect">
            <a:avLst/>
          </a:prstGeom>
          <a:noFill/>
        </p:spPr>
        <p:txBody>
          <a:bodyPr wrap="none" rtlCol="0">
            <a:spAutoFit/>
          </a:bodyPr>
          <a:lstStyle/>
          <a:p>
            <a:r>
              <a:rPr lang="es-AR" b="1" dirty="0"/>
              <a:t>EJ. En el condominio la obligación de pagar </a:t>
            </a:r>
          </a:p>
          <a:p>
            <a:r>
              <a:rPr lang="es-AR" b="1" dirty="0"/>
              <a:t>proporcionalmente los gastos de la cosa común</a:t>
            </a:r>
          </a:p>
        </p:txBody>
      </p:sp>
      <p:pic>
        <p:nvPicPr>
          <p:cNvPr id="4" name="Imagen 3"/>
          <p:cNvPicPr>
            <a:picLocks noChangeAspect="1"/>
          </p:cNvPicPr>
          <p:nvPr/>
        </p:nvPicPr>
        <p:blipFill>
          <a:blip r:embed="rId2"/>
          <a:stretch>
            <a:fillRect/>
          </a:stretch>
        </p:blipFill>
        <p:spPr>
          <a:xfrm>
            <a:off x="6470072" y="4387163"/>
            <a:ext cx="3682169" cy="2201463"/>
          </a:xfrm>
          <a:prstGeom prst="rect">
            <a:avLst/>
          </a:prstGeom>
        </p:spPr>
      </p:pic>
    </p:spTree>
    <p:extLst>
      <p:ext uri="{BB962C8B-B14F-4D97-AF65-F5344CB8AC3E}">
        <p14:creationId xmlns:p14="http://schemas.microsoft.com/office/powerpoint/2010/main" val="29569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Grp="1" noChangeArrowheads="1"/>
          </p:cNvSpPr>
          <p:nvPr>
            <p:ph type="sldNum" sz="quarter" idx="12"/>
          </p:nvPr>
        </p:nvSpPr>
        <p:spPr bwMode="auto">
          <a:xfrm>
            <a:off x="10124441" y="6439051"/>
            <a:ext cx="670560" cy="301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77CB5B-AC8A-4DEE-998A-1FD4890CCFF3}" type="slidenum">
              <a:rPr lang="en-US" altLang="es-ES">
                <a:solidFill>
                  <a:srgbClr val="FFFFFF"/>
                </a:solidFill>
              </a:rPr>
              <a:pPr eaLnBrk="1" hangingPunct="1"/>
              <a:t>18</a:t>
            </a:fld>
            <a:endParaRPr lang="en-US" altLang="es-ES">
              <a:solidFill>
                <a:srgbClr val="FFFFFF"/>
              </a:solidFill>
            </a:endParaRPr>
          </a:p>
        </p:txBody>
      </p:sp>
      <p:sp>
        <p:nvSpPr>
          <p:cNvPr id="5122" name="Rectangle 2"/>
          <p:cNvSpPr>
            <a:spLocks noGrp="1" noChangeArrowheads="1"/>
          </p:cNvSpPr>
          <p:nvPr>
            <p:ph type="ctrTitle" idx="4294967295"/>
          </p:nvPr>
        </p:nvSpPr>
        <p:spPr>
          <a:xfrm>
            <a:off x="2532065" y="14208"/>
            <a:ext cx="6159500" cy="469900"/>
          </a:xfrm>
        </p:spPr>
        <p:txBody>
          <a:bodyPr anchor="b"/>
          <a:lstStyle/>
          <a:p>
            <a:pPr algn="r">
              <a:defRPr/>
            </a:pPr>
            <a:r>
              <a:rPr lang="es-AR" sz="2000" b="1" dirty="0"/>
              <a:t>ELEMENTOS ESENCIALES DE LA OBLIGACION</a:t>
            </a:r>
            <a:endParaRPr lang="en-US" sz="4000" b="1" dirty="0"/>
          </a:p>
        </p:txBody>
      </p:sp>
      <p:sp>
        <p:nvSpPr>
          <p:cNvPr id="13315" name="Rectangle 3"/>
          <p:cNvSpPr>
            <a:spLocks noGrp="1" noChangeArrowheads="1"/>
          </p:cNvSpPr>
          <p:nvPr>
            <p:ph type="subTitle" idx="4294967295"/>
          </p:nvPr>
        </p:nvSpPr>
        <p:spPr>
          <a:xfrm>
            <a:off x="0" y="1162050"/>
            <a:ext cx="8135938" cy="5256213"/>
          </a:xfrm>
        </p:spPr>
        <p:txBody>
          <a:bodyPr vert="horz" lIns="45720" tIns="45720" rIns="45720" bIns="45720" rtlCol="0">
            <a:normAutofit/>
          </a:bodyPr>
          <a:lstStyle/>
          <a:p>
            <a:pPr marL="0" indent="0" algn="r">
              <a:buNone/>
            </a:pPr>
            <a:endParaRPr lang="es-AR" altLang="es-ES" sz="4000" b="1" dirty="0">
              <a:solidFill>
                <a:schemeClr val="tx2"/>
              </a:solidFill>
            </a:endParaRPr>
          </a:p>
          <a:p>
            <a:pPr marL="0" indent="0" algn="r">
              <a:buNone/>
            </a:pPr>
            <a:endParaRPr lang="en-US" altLang="es-ES" sz="4000" b="1" dirty="0">
              <a:solidFill>
                <a:schemeClr val="tx2"/>
              </a:solidFill>
            </a:endParaRPr>
          </a:p>
        </p:txBody>
      </p:sp>
      <p:sp>
        <p:nvSpPr>
          <p:cNvPr id="13317" name="Oval 4"/>
          <p:cNvSpPr>
            <a:spLocks noChangeArrowheads="1"/>
          </p:cNvSpPr>
          <p:nvPr/>
        </p:nvSpPr>
        <p:spPr bwMode="auto">
          <a:xfrm>
            <a:off x="1849441" y="3254884"/>
            <a:ext cx="1943100" cy="14398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ELEMENTOS </a:t>
            </a:r>
          </a:p>
          <a:p>
            <a:pPr algn="ctr" eaLnBrk="1" hangingPunct="1"/>
            <a:r>
              <a:rPr lang="es-AR" altLang="es-ES" dirty="0"/>
              <a:t>ESENCIALES</a:t>
            </a:r>
            <a:endParaRPr lang="en-US" altLang="es-ES" dirty="0"/>
          </a:p>
        </p:txBody>
      </p:sp>
      <p:sp>
        <p:nvSpPr>
          <p:cNvPr id="13318" name="Line 5"/>
          <p:cNvSpPr>
            <a:spLocks noChangeShapeType="1"/>
          </p:cNvSpPr>
          <p:nvPr/>
        </p:nvSpPr>
        <p:spPr bwMode="auto">
          <a:xfrm flipV="1">
            <a:off x="2939224" y="2754969"/>
            <a:ext cx="0" cy="442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02" name="Rectangle 6"/>
          <p:cNvSpPr>
            <a:spLocks noChangeArrowheads="1"/>
          </p:cNvSpPr>
          <p:nvPr/>
        </p:nvSpPr>
        <p:spPr bwMode="auto">
          <a:xfrm>
            <a:off x="2177555" y="2276479"/>
            <a:ext cx="1657351" cy="503237"/>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SUJETOS</a:t>
            </a:r>
            <a:endParaRPr lang="en-US" altLang="es-ES"/>
          </a:p>
        </p:txBody>
      </p:sp>
      <p:sp>
        <p:nvSpPr>
          <p:cNvPr id="13320" name="Line 7"/>
          <p:cNvSpPr>
            <a:spLocks noChangeShapeType="1"/>
          </p:cNvSpPr>
          <p:nvPr/>
        </p:nvSpPr>
        <p:spPr bwMode="auto">
          <a:xfrm flipH="1" flipV="1">
            <a:off x="2424115" y="1700218"/>
            <a:ext cx="2159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21" name="Line 8"/>
          <p:cNvSpPr>
            <a:spLocks noChangeShapeType="1"/>
          </p:cNvSpPr>
          <p:nvPr/>
        </p:nvSpPr>
        <p:spPr bwMode="auto">
          <a:xfrm flipV="1">
            <a:off x="3439238" y="1773238"/>
            <a:ext cx="353303" cy="4320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06" name="Rectangle 10"/>
          <p:cNvSpPr>
            <a:spLocks noChangeArrowheads="1"/>
          </p:cNvSpPr>
          <p:nvPr/>
        </p:nvSpPr>
        <p:spPr bwMode="auto">
          <a:xfrm>
            <a:off x="1524003" y="1341443"/>
            <a:ext cx="1476375" cy="3587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Acreedor</a:t>
            </a:r>
            <a:endParaRPr lang="en-US" altLang="es-ES"/>
          </a:p>
        </p:txBody>
      </p:sp>
      <p:sp>
        <p:nvSpPr>
          <p:cNvPr id="4107" name="Rectangle 11"/>
          <p:cNvSpPr>
            <a:spLocks noChangeArrowheads="1"/>
          </p:cNvSpPr>
          <p:nvPr/>
        </p:nvSpPr>
        <p:spPr bwMode="auto">
          <a:xfrm>
            <a:off x="3575051" y="1341443"/>
            <a:ext cx="1512888" cy="3587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Deudor</a:t>
            </a:r>
            <a:endParaRPr lang="en-US" altLang="es-ES"/>
          </a:p>
        </p:txBody>
      </p:sp>
      <p:sp>
        <p:nvSpPr>
          <p:cNvPr id="13324" name="Line 12"/>
          <p:cNvSpPr>
            <a:spLocks noChangeShapeType="1"/>
          </p:cNvSpPr>
          <p:nvPr/>
        </p:nvSpPr>
        <p:spPr bwMode="auto">
          <a:xfrm>
            <a:off x="2919013" y="4730967"/>
            <a:ext cx="0" cy="714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09" name="Rectangle 13"/>
          <p:cNvSpPr>
            <a:spLocks noChangeArrowheads="1"/>
          </p:cNvSpPr>
          <p:nvPr/>
        </p:nvSpPr>
        <p:spPr bwMode="auto">
          <a:xfrm>
            <a:off x="2118868" y="5438635"/>
            <a:ext cx="1800225" cy="576263"/>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OBJETO</a:t>
            </a:r>
            <a:endParaRPr lang="en-US" altLang="es-ES" dirty="0"/>
          </a:p>
        </p:txBody>
      </p:sp>
      <p:sp>
        <p:nvSpPr>
          <p:cNvPr id="13326" name="Line 14"/>
          <p:cNvSpPr>
            <a:spLocks noChangeShapeType="1"/>
          </p:cNvSpPr>
          <p:nvPr/>
        </p:nvSpPr>
        <p:spPr bwMode="auto">
          <a:xfrm>
            <a:off x="4040452" y="3967956"/>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11" name="Rectangle 15"/>
          <p:cNvSpPr>
            <a:spLocks noChangeArrowheads="1"/>
          </p:cNvSpPr>
          <p:nvPr/>
        </p:nvSpPr>
        <p:spPr bwMode="auto">
          <a:xfrm>
            <a:off x="4979990" y="3716339"/>
            <a:ext cx="1800225" cy="503237"/>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CAUSA</a:t>
            </a:r>
            <a:endParaRPr lang="en-US" altLang="es-ES"/>
          </a:p>
        </p:txBody>
      </p:sp>
      <p:sp>
        <p:nvSpPr>
          <p:cNvPr id="4113" name="Rectangle 17"/>
          <p:cNvSpPr>
            <a:spLocks noChangeArrowheads="1"/>
          </p:cNvSpPr>
          <p:nvPr/>
        </p:nvSpPr>
        <p:spPr bwMode="auto">
          <a:xfrm>
            <a:off x="5138174" y="2011473"/>
            <a:ext cx="1584325"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Actos Lícitos</a:t>
            </a:r>
            <a:endParaRPr lang="en-US" altLang="es-ES"/>
          </a:p>
        </p:txBody>
      </p:sp>
      <p:sp>
        <p:nvSpPr>
          <p:cNvPr id="13329" name="Line 18"/>
          <p:cNvSpPr>
            <a:spLocks noChangeShapeType="1"/>
          </p:cNvSpPr>
          <p:nvPr/>
        </p:nvSpPr>
        <p:spPr bwMode="auto">
          <a:xfrm flipV="1">
            <a:off x="5880102" y="1370884"/>
            <a:ext cx="4527" cy="4737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30" name="Line 19"/>
          <p:cNvSpPr>
            <a:spLocks noChangeShapeType="1"/>
          </p:cNvSpPr>
          <p:nvPr/>
        </p:nvSpPr>
        <p:spPr bwMode="auto">
          <a:xfrm flipV="1">
            <a:off x="6672265" y="1557339"/>
            <a:ext cx="611983" cy="3565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18" name="Rectangle 22"/>
          <p:cNvSpPr>
            <a:spLocks noChangeArrowheads="1"/>
          </p:cNvSpPr>
          <p:nvPr/>
        </p:nvSpPr>
        <p:spPr bwMode="auto">
          <a:xfrm>
            <a:off x="5389353" y="758907"/>
            <a:ext cx="1223963" cy="611981"/>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Contrato</a:t>
            </a:r>
            <a:endParaRPr lang="en-US" altLang="es-ES" dirty="0"/>
          </a:p>
        </p:txBody>
      </p:sp>
      <p:sp>
        <p:nvSpPr>
          <p:cNvPr id="4119" name="Rectangle 23"/>
          <p:cNvSpPr>
            <a:spLocks noChangeArrowheads="1"/>
          </p:cNvSpPr>
          <p:nvPr/>
        </p:nvSpPr>
        <p:spPr bwMode="auto">
          <a:xfrm>
            <a:off x="7284244" y="1191501"/>
            <a:ext cx="1512888" cy="3587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Cuasicontrato</a:t>
            </a:r>
            <a:endParaRPr lang="en-US" altLang="es-ES" dirty="0"/>
          </a:p>
        </p:txBody>
      </p:sp>
      <p:sp>
        <p:nvSpPr>
          <p:cNvPr id="13334" name="Line 24"/>
          <p:cNvSpPr>
            <a:spLocks noChangeShapeType="1"/>
          </p:cNvSpPr>
          <p:nvPr/>
        </p:nvSpPr>
        <p:spPr bwMode="auto">
          <a:xfrm>
            <a:off x="5880099" y="4219575"/>
            <a:ext cx="0"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21" name="Rectangle 25"/>
          <p:cNvSpPr>
            <a:spLocks noChangeArrowheads="1"/>
          </p:cNvSpPr>
          <p:nvPr/>
        </p:nvSpPr>
        <p:spPr bwMode="auto">
          <a:xfrm>
            <a:off x="5174236" y="5091326"/>
            <a:ext cx="1368425" cy="5762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Actos Ilícitos</a:t>
            </a:r>
            <a:endParaRPr lang="en-US" altLang="es-ES"/>
          </a:p>
        </p:txBody>
      </p:sp>
      <p:sp>
        <p:nvSpPr>
          <p:cNvPr id="13336" name="Line 26"/>
          <p:cNvSpPr>
            <a:spLocks noChangeShapeType="1"/>
          </p:cNvSpPr>
          <p:nvPr/>
        </p:nvSpPr>
        <p:spPr bwMode="auto">
          <a:xfrm>
            <a:off x="5880099" y="5734053"/>
            <a:ext cx="0" cy="4995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23" name="Rectangle 27"/>
          <p:cNvSpPr>
            <a:spLocks noChangeArrowheads="1"/>
          </p:cNvSpPr>
          <p:nvPr/>
        </p:nvSpPr>
        <p:spPr bwMode="auto">
          <a:xfrm>
            <a:off x="5158384" y="6301006"/>
            <a:ext cx="1368425" cy="5048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Delitos</a:t>
            </a:r>
            <a:endParaRPr lang="en-US" altLang="es-ES" dirty="0"/>
          </a:p>
        </p:txBody>
      </p:sp>
      <p:sp>
        <p:nvSpPr>
          <p:cNvPr id="13338" name="Line 28"/>
          <p:cNvSpPr>
            <a:spLocks noChangeShapeType="1"/>
          </p:cNvSpPr>
          <p:nvPr/>
        </p:nvSpPr>
        <p:spPr bwMode="auto">
          <a:xfrm>
            <a:off x="6526807" y="5555709"/>
            <a:ext cx="1187452" cy="572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25" name="Rectangle 29"/>
          <p:cNvSpPr>
            <a:spLocks noChangeArrowheads="1"/>
          </p:cNvSpPr>
          <p:nvPr/>
        </p:nvSpPr>
        <p:spPr bwMode="auto">
          <a:xfrm>
            <a:off x="7714259" y="6128298"/>
            <a:ext cx="1692234" cy="51027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Cuasidelitos</a:t>
            </a:r>
            <a:endParaRPr lang="en-US" altLang="es-ES"/>
          </a:p>
        </p:txBody>
      </p:sp>
      <p:sp>
        <p:nvSpPr>
          <p:cNvPr id="13340" name="Line 30"/>
          <p:cNvSpPr>
            <a:spLocks noChangeShapeType="1"/>
          </p:cNvSpPr>
          <p:nvPr/>
        </p:nvSpPr>
        <p:spPr bwMode="auto">
          <a:xfrm>
            <a:off x="6851653" y="4038233"/>
            <a:ext cx="14041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27" name="Rectangle 31"/>
          <p:cNvSpPr>
            <a:spLocks noChangeArrowheads="1"/>
          </p:cNvSpPr>
          <p:nvPr/>
        </p:nvSpPr>
        <p:spPr bwMode="auto">
          <a:xfrm>
            <a:off x="8401052" y="3700582"/>
            <a:ext cx="2717004" cy="7921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Enriquecimiento</a:t>
            </a:r>
          </a:p>
          <a:p>
            <a:pPr algn="ctr" eaLnBrk="1" hangingPunct="1"/>
            <a:r>
              <a:rPr lang="es-AR" altLang="es-ES" dirty="0"/>
              <a:t> sin causa</a:t>
            </a:r>
            <a:endParaRPr lang="en-US" altLang="es-ES" dirty="0"/>
          </a:p>
        </p:txBody>
      </p:sp>
      <p:sp>
        <p:nvSpPr>
          <p:cNvPr id="13342" name="Line 32"/>
          <p:cNvSpPr>
            <a:spLocks noChangeShapeType="1"/>
          </p:cNvSpPr>
          <p:nvPr/>
        </p:nvSpPr>
        <p:spPr bwMode="auto">
          <a:xfrm>
            <a:off x="7535863" y="2565405"/>
            <a:ext cx="0" cy="287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43" name="Line 33"/>
          <p:cNvSpPr>
            <a:spLocks noChangeShapeType="1"/>
          </p:cNvSpPr>
          <p:nvPr/>
        </p:nvSpPr>
        <p:spPr bwMode="auto">
          <a:xfrm>
            <a:off x="7535865" y="5373688"/>
            <a:ext cx="1008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30" name="Rectangle 34"/>
          <p:cNvSpPr>
            <a:spLocks noChangeArrowheads="1"/>
          </p:cNvSpPr>
          <p:nvPr/>
        </p:nvSpPr>
        <p:spPr bwMode="auto">
          <a:xfrm>
            <a:off x="8573293" y="4905379"/>
            <a:ext cx="2124075" cy="9366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ES"/>
              <a:t>Voluntad unilateral</a:t>
            </a:r>
            <a:endParaRPr lang="en-US" altLang="es-ES"/>
          </a:p>
        </p:txBody>
      </p:sp>
      <p:sp>
        <p:nvSpPr>
          <p:cNvPr id="13345" name="Line 35"/>
          <p:cNvSpPr>
            <a:spLocks noChangeShapeType="1"/>
          </p:cNvSpPr>
          <p:nvPr/>
        </p:nvSpPr>
        <p:spPr bwMode="auto">
          <a:xfrm>
            <a:off x="7535865" y="2565400"/>
            <a:ext cx="865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32" name="Oval 36"/>
          <p:cNvSpPr>
            <a:spLocks noChangeArrowheads="1"/>
          </p:cNvSpPr>
          <p:nvPr/>
        </p:nvSpPr>
        <p:spPr bwMode="auto">
          <a:xfrm>
            <a:off x="8257383" y="2172883"/>
            <a:ext cx="1079500" cy="863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LEY</a:t>
            </a:r>
            <a:endParaRPr lang="en-US" altLang="es-ES"/>
          </a:p>
        </p:txBody>
      </p:sp>
      <p:sp>
        <p:nvSpPr>
          <p:cNvPr id="13347" name="Line 37"/>
          <p:cNvSpPr>
            <a:spLocks noChangeShapeType="1"/>
          </p:cNvSpPr>
          <p:nvPr/>
        </p:nvSpPr>
        <p:spPr bwMode="auto">
          <a:xfrm flipV="1">
            <a:off x="8975727" y="1557338"/>
            <a:ext cx="576263" cy="7917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34" name="Rectangle 38"/>
          <p:cNvSpPr>
            <a:spLocks noChangeArrowheads="1"/>
          </p:cNvSpPr>
          <p:nvPr/>
        </p:nvSpPr>
        <p:spPr bwMode="auto">
          <a:xfrm>
            <a:off x="9480549" y="692155"/>
            <a:ext cx="1187451" cy="7921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Abuso del </a:t>
            </a:r>
          </a:p>
          <a:p>
            <a:pPr algn="ctr" eaLnBrk="1" hangingPunct="1"/>
            <a:r>
              <a:rPr lang="es-AR" altLang="es-ES"/>
              <a:t>derecho</a:t>
            </a:r>
          </a:p>
          <a:p>
            <a:pPr algn="ctr" eaLnBrk="1" hangingPunct="1"/>
            <a:endParaRPr lang="en-US" altLang="es-ES"/>
          </a:p>
        </p:txBody>
      </p:sp>
      <p:sp>
        <p:nvSpPr>
          <p:cNvPr id="13349" name="Line 39"/>
          <p:cNvSpPr>
            <a:spLocks noChangeShapeType="1"/>
          </p:cNvSpPr>
          <p:nvPr/>
        </p:nvSpPr>
        <p:spPr bwMode="auto">
          <a:xfrm flipV="1">
            <a:off x="9263859" y="2096432"/>
            <a:ext cx="1336034" cy="3600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36" name="Rectangle 40"/>
          <p:cNvSpPr>
            <a:spLocks noChangeArrowheads="1"/>
          </p:cNvSpPr>
          <p:nvPr/>
        </p:nvSpPr>
        <p:spPr bwMode="auto">
          <a:xfrm>
            <a:off x="10715627" y="1737523"/>
            <a:ext cx="1581006" cy="7905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dirty="0"/>
              <a:t>Obligaciones </a:t>
            </a:r>
          </a:p>
          <a:p>
            <a:pPr algn="ctr" eaLnBrk="1" hangingPunct="1"/>
            <a:r>
              <a:rPr lang="es-AR" altLang="es-ES" dirty="0"/>
              <a:t>Ex </a:t>
            </a:r>
            <a:r>
              <a:rPr lang="es-AR" altLang="es-ES" dirty="0" err="1"/>
              <a:t>lege</a:t>
            </a:r>
            <a:endParaRPr lang="en-US" altLang="es-ES" dirty="0"/>
          </a:p>
        </p:txBody>
      </p:sp>
      <p:sp>
        <p:nvSpPr>
          <p:cNvPr id="4137" name="Rectangle 41"/>
          <p:cNvSpPr>
            <a:spLocks noChangeArrowheads="1"/>
          </p:cNvSpPr>
          <p:nvPr/>
        </p:nvSpPr>
        <p:spPr bwMode="auto">
          <a:xfrm>
            <a:off x="9940924" y="2900275"/>
            <a:ext cx="1946276" cy="5032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AR" altLang="es-ES"/>
              <a:t>Riesgo creado</a:t>
            </a:r>
            <a:endParaRPr lang="en-US" altLang="es-ES"/>
          </a:p>
        </p:txBody>
      </p:sp>
      <p:sp>
        <p:nvSpPr>
          <p:cNvPr id="13352" name="Line 42"/>
          <p:cNvSpPr>
            <a:spLocks noChangeShapeType="1"/>
          </p:cNvSpPr>
          <p:nvPr/>
        </p:nvSpPr>
        <p:spPr bwMode="auto">
          <a:xfrm>
            <a:off x="8975727" y="2841985"/>
            <a:ext cx="861532" cy="256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53" name="Line 43"/>
          <p:cNvSpPr>
            <a:spLocks noChangeShapeType="1"/>
          </p:cNvSpPr>
          <p:nvPr/>
        </p:nvSpPr>
        <p:spPr bwMode="auto">
          <a:xfrm flipV="1">
            <a:off x="5880102" y="2636838"/>
            <a:ext cx="4527" cy="1063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 name="Elipse 2"/>
          <p:cNvSpPr/>
          <p:nvPr/>
        </p:nvSpPr>
        <p:spPr>
          <a:xfrm>
            <a:off x="200025" y="692155"/>
            <a:ext cx="11991975" cy="6052750"/>
          </a:xfrm>
          <a:prstGeom prst="ellipse">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2" y="3357564"/>
            <a:ext cx="1524001" cy="827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400" b="1" dirty="0"/>
              <a:t>Vínculo jurídico</a:t>
            </a:r>
          </a:p>
        </p:txBody>
      </p:sp>
    </p:spTree>
    <p:extLst>
      <p:ext uri="{BB962C8B-B14F-4D97-AF65-F5344CB8AC3E}">
        <p14:creationId xmlns:p14="http://schemas.microsoft.com/office/powerpoint/2010/main" val="217533698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blinds(horizontal)">
                                      <p:cBhvr>
                                        <p:cTn id="12" dur="500"/>
                                        <p:tgtEl>
                                          <p:spTgt spid="4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blinds(horizontal)">
                                      <p:cBhvr>
                                        <p:cTn id="17" dur="500"/>
                                        <p:tgtEl>
                                          <p:spTgt spid="4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box(in)">
                                      <p:cBhvr>
                                        <p:cTn id="22" dur="500"/>
                                        <p:tgtEl>
                                          <p:spTgt spid="4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111"/>
                                        </p:tgtEl>
                                        <p:attrNameLst>
                                          <p:attrName>style.visibility</p:attrName>
                                        </p:attrNameLst>
                                      </p:cBhvr>
                                      <p:to>
                                        <p:strVal val="visible"/>
                                      </p:to>
                                    </p:set>
                                    <p:animEffect transition="in" filter="diamond(in)">
                                      <p:cBhvr>
                                        <p:cTn id="27" dur="2000"/>
                                        <p:tgtEl>
                                          <p:spTgt spid="41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13"/>
                                        </p:tgtEl>
                                        <p:attrNameLst>
                                          <p:attrName>style.visibility</p:attrName>
                                        </p:attrNameLst>
                                      </p:cBhvr>
                                      <p:to>
                                        <p:strVal val="visible"/>
                                      </p:to>
                                    </p:set>
                                    <p:animEffect transition="in" filter="box(in)">
                                      <p:cBhvr>
                                        <p:cTn id="32" dur="500"/>
                                        <p:tgtEl>
                                          <p:spTgt spid="41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18"/>
                                        </p:tgtEl>
                                        <p:attrNameLst>
                                          <p:attrName>style.visibility</p:attrName>
                                        </p:attrNameLst>
                                      </p:cBhvr>
                                      <p:to>
                                        <p:strVal val="visible"/>
                                      </p:to>
                                    </p:set>
                                    <p:animEffect transition="in" filter="blinds(horizontal)">
                                      <p:cBhvr>
                                        <p:cTn id="37" dur="500"/>
                                        <p:tgtEl>
                                          <p:spTgt spid="4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19"/>
                                        </p:tgtEl>
                                        <p:attrNameLst>
                                          <p:attrName>style.visibility</p:attrName>
                                        </p:attrNameLst>
                                      </p:cBhvr>
                                      <p:to>
                                        <p:strVal val="visible"/>
                                      </p:to>
                                    </p:set>
                                    <p:animEffect transition="in" filter="blinds(horizontal)">
                                      <p:cBhvr>
                                        <p:cTn id="42" dur="500"/>
                                        <p:tgtEl>
                                          <p:spTgt spid="4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121"/>
                                        </p:tgtEl>
                                        <p:attrNameLst>
                                          <p:attrName>style.visibility</p:attrName>
                                        </p:attrNameLst>
                                      </p:cBhvr>
                                      <p:to>
                                        <p:strVal val="visible"/>
                                      </p:to>
                                    </p:set>
                                    <p:animEffect transition="in" filter="box(in)">
                                      <p:cBhvr>
                                        <p:cTn id="47" dur="500"/>
                                        <p:tgtEl>
                                          <p:spTgt spid="41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23"/>
                                        </p:tgtEl>
                                        <p:attrNameLst>
                                          <p:attrName>style.visibility</p:attrName>
                                        </p:attrNameLst>
                                      </p:cBhvr>
                                      <p:to>
                                        <p:strVal val="visible"/>
                                      </p:to>
                                    </p:set>
                                    <p:animEffect transition="in" filter="box(in)">
                                      <p:cBhvr>
                                        <p:cTn id="52" dur="500"/>
                                        <p:tgtEl>
                                          <p:spTgt spid="41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25"/>
                                        </p:tgtEl>
                                        <p:attrNameLst>
                                          <p:attrName>style.visibility</p:attrName>
                                        </p:attrNameLst>
                                      </p:cBhvr>
                                      <p:to>
                                        <p:strVal val="visible"/>
                                      </p:to>
                                    </p:set>
                                    <p:animEffect transition="in" filter="blinds(horizontal)">
                                      <p:cBhvr>
                                        <p:cTn id="57" dur="500"/>
                                        <p:tgtEl>
                                          <p:spTgt spid="41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32"/>
                                        </p:tgtEl>
                                        <p:attrNameLst>
                                          <p:attrName>style.visibility</p:attrName>
                                        </p:attrNameLst>
                                      </p:cBhvr>
                                      <p:to>
                                        <p:strVal val="visible"/>
                                      </p:to>
                                    </p:set>
                                    <p:animEffect transition="in" filter="blinds(horizontal)">
                                      <p:cBhvr>
                                        <p:cTn id="62" dur="500"/>
                                        <p:tgtEl>
                                          <p:spTgt spid="41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34"/>
                                        </p:tgtEl>
                                        <p:attrNameLst>
                                          <p:attrName>style.visibility</p:attrName>
                                        </p:attrNameLst>
                                      </p:cBhvr>
                                      <p:to>
                                        <p:strVal val="visible"/>
                                      </p:to>
                                    </p:set>
                                    <p:animEffect transition="in" filter="blinds(horizontal)">
                                      <p:cBhvr>
                                        <p:cTn id="67" dur="500"/>
                                        <p:tgtEl>
                                          <p:spTgt spid="41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136"/>
                                        </p:tgtEl>
                                        <p:attrNameLst>
                                          <p:attrName>style.visibility</p:attrName>
                                        </p:attrNameLst>
                                      </p:cBhvr>
                                      <p:to>
                                        <p:strVal val="visible"/>
                                      </p:to>
                                    </p:set>
                                    <p:animEffect transition="in" filter="blinds(horizontal)">
                                      <p:cBhvr>
                                        <p:cTn id="72" dur="500"/>
                                        <p:tgtEl>
                                          <p:spTgt spid="41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137"/>
                                        </p:tgtEl>
                                        <p:attrNameLst>
                                          <p:attrName>style.visibility</p:attrName>
                                        </p:attrNameLst>
                                      </p:cBhvr>
                                      <p:to>
                                        <p:strVal val="visible"/>
                                      </p:to>
                                    </p:set>
                                    <p:animEffect transition="in" filter="blinds(horizontal)">
                                      <p:cBhvr>
                                        <p:cTn id="77" dur="500"/>
                                        <p:tgtEl>
                                          <p:spTgt spid="413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127"/>
                                        </p:tgtEl>
                                        <p:attrNameLst>
                                          <p:attrName>style.visibility</p:attrName>
                                        </p:attrNameLst>
                                      </p:cBhvr>
                                      <p:to>
                                        <p:strVal val="visible"/>
                                      </p:to>
                                    </p:set>
                                    <p:animEffect transition="in" filter="box(in)">
                                      <p:cBhvr>
                                        <p:cTn id="82" dur="500"/>
                                        <p:tgtEl>
                                          <p:spTgt spid="41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130"/>
                                        </p:tgtEl>
                                        <p:attrNameLst>
                                          <p:attrName>style.visibility</p:attrName>
                                        </p:attrNameLst>
                                      </p:cBhvr>
                                      <p:to>
                                        <p:strVal val="visible"/>
                                      </p:to>
                                    </p:set>
                                    <p:animEffect transition="in" filter="box(in)">
                                      <p:cBhvr>
                                        <p:cTn id="87" dur="500"/>
                                        <p:tgtEl>
                                          <p:spTgt spid="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6" grpId="0" animBg="1"/>
      <p:bldP spid="4107" grpId="0" animBg="1"/>
      <p:bldP spid="4109" grpId="0" animBg="1"/>
      <p:bldP spid="4111" grpId="0" animBg="1"/>
      <p:bldP spid="4113" grpId="0" animBg="1"/>
      <p:bldP spid="4118" grpId="0" animBg="1"/>
      <p:bldP spid="4119" grpId="0" animBg="1"/>
      <p:bldP spid="4121" grpId="0" animBg="1"/>
      <p:bldP spid="4123" grpId="0" animBg="1"/>
      <p:bldP spid="4125" grpId="0" animBg="1"/>
      <p:bldP spid="4127" grpId="0" animBg="1"/>
      <p:bldP spid="4130" grpId="0" animBg="1"/>
      <p:bldP spid="4132" grpId="0" animBg="1"/>
      <p:bldP spid="4134" grpId="0" animBg="1"/>
      <p:bldP spid="4136" grpId="0" animBg="1"/>
      <p:bldP spid="41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30243" y="1341310"/>
            <a:ext cx="3289256" cy="4914900"/>
          </a:xfrm>
        </p:spPr>
        <p:txBody>
          <a:bodyPr>
            <a:noAutofit/>
          </a:bodyPr>
          <a:lstStyle/>
          <a:p>
            <a:pPr algn="ctr"/>
            <a:r>
              <a:rPr lang="es-AR" sz="2400" b="1" i="1" dirty="0">
                <a:solidFill>
                  <a:schemeClr val="tx1"/>
                </a:solidFill>
              </a:rPr>
              <a:t>LIBRO TERCERO</a:t>
            </a:r>
          </a:p>
          <a:p>
            <a:pPr algn="ctr"/>
            <a:r>
              <a:rPr lang="es-AR" b="1" i="1" dirty="0">
                <a:solidFill>
                  <a:schemeClr val="tx1"/>
                </a:solidFill>
              </a:rPr>
              <a:t>CAPITULO 2</a:t>
            </a:r>
          </a:p>
          <a:p>
            <a:pPr algn="ctr"/>
            <a:endParaRPr lang="es-AR" b="1" i="1" dirty="0">
              <a:solidFill>
                <a:schemeClr val="tx1"/>
              </a:solidFill>
            </a:endParaRPr>
          </a:p>
          <a:p>
            <a:pPr algn="ctr"/>
            <a:r>
              <a:rPr lang="es-AR" b="1" i="1" dirty="0">
                <a:solidFill>
                  <a:schemeClr val="tx1"/>
                </a:solidFill>
              </a:rPr>
              <a:t>Acciones y garantía común de los acreedores</a:t>
            </a:r>
          </a:p>
          <a:p>
            <a:pPr algn="ctr"/>
            <a:endParaRPr lang="es-AR" b="1" i="1" dirty="0">
              <a:solidFill>
                <a:schemeClr val="tx1"/>
              </a:solidFill>
            </a:endParaRPr>
          </a:p>
          <a:p>
            <a:pPr algn="ctr"/>
            <a:r>
              <a:rPr lang="es-AR" b="1" i="1" dirty="0">
                <a:solidFill>
                  <a:schemeClr val="tx1"/>
                </a:solidFill>
              </a:rPr>
              <a:t>SECCION 1ª</a:t>
            </a:r>
          </a:p>
          <a:p>
            <a:pPr algn="ctr"/>
            <a:endParaRPr lang="es-AR" b="1" i="1" dirty="0">
              <a:solidFill>
                <a:schemeClr val="tx1"/>
              </a:solidFill>
            </a:endParaRPr>
          </a:p>
          <a:p>
            <a:pPr algn="ctr"/>
            <a:r>
              <a:rPr lang="es-AR" b="1" i="1" dirty="0">
                <a:solidFill>
                  <a:schemeClr val="tx1"/>
                </a:solidFill>
              </a:rPr>
              <a:t>Acción directa</a:t>
            </a:r>
          </a:p>
        </p:txBody>
      </p:sp>
      <p:sp>
        <p:nvSpPr>
          <p:cNvPr id="4" name="Rectángulo 3"/>
          <p:cNvSpPr/>
          <p:nvPr/>
        </p:nvSpPr>
        <p:spPr>
          <a:xfrm>
            <a:off x="3579768" y="1381726"/>
            <a:ext cx="8281989" cy="2215991"/>
          </a:xfrm>
          <a:prstGeom prst="rect">
            <a:avLst/>
          </a:prstGeom>
        </p:spPr>
        <p:txBody>
          <a:bodyPr wrap="square">
            <a:spAutoFit/>
          </a:bodyPr>
          <a:lstStyle/>
          <a:p>
            <a:pPr algn="just"/>
            <a:r>
              <a:rPr lang="es-AR" sz="2400" b="1" dirty="0">
                <a:solidFill>
                  <a:schemeClr val="bg1"/>
                </a:solidFill>
              </a:rPr>
              <a:t>Acción directa es la que compete </a:t>
            </a:r>
            <a:r>
              <a:rPr lang="es-AR" sz="2800" b="1" dirty="0">
                <a:solidFill>
                  <a:srgbClr val="FFFF00"/>
                </a:solidFill>
              </a:rPr>
              <a:t>al acreedor para percibir lo que un tercero</a:t>
            </a:r>
            <a:r>
              <a:rPr lang="es-AR" sz="2800" b="1" u="sng" dirty="0">
                <a:solidFill>
                  <a:srgbClr val="FFFF00"/>
                </a:solidFill>
              </a:rPr>
              <a:t> debe </a:t>
            </a:r>
            <a:r>
              <a:rPr lang="es-AR" sz="2800" b="1" dirty="0">
                <a:solidFill>
                  <a:srgbClr val="FFFF00"/>
                </a:solidFill>
              </a:rPr>
              <a:t>a su deudor, </a:t>
            </a:r>
            <a:r>
              <a:rPr lang="es-AR" b="1" dirty="0">
                <a:solidFill>
                  <a:schemeClr val="bg1"/>
                </a:solidFill>
              </a:rPr>
              <a:t>hasta el importe del propio crédito. El acreedor la ejerce por derecho propio y en su exclusivo beneficio. Tiene carácter excepcional, es de interpretación restrictiva, y sólo procede en los casos expresamente previstos por la ley.</a:t>
            </a:r>
          </a:p>
        </p:txBody>
      </p:sp>
      <p:sp>
        <p:nvSpPr>
          <p:cNvPr id="5" name="Rectángulo redondeado 4"/>
          <p:cNvSpPr/>
          <p:nvPr/>
        </p:nvSpPr>
        <p:spPr>
          <a:xfrm>
            <a:off x="5489863" y="372849"/>
            <a:ext cx="3571010" cy="908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ARTICULO 736</a:t>
            </a:r>
            <a:r>
              <a:rPr lang="es-AR" dirty="0"/>
              <a:t>.- </a:t>
            </a:r>
          </a:p>
        </p:txBody>
      </p:sp>
      <p:pic>
        <p:nvPicPr>
          <p:cNvPr id="7" name="Imagen 6"/>
          <p:cNvPicPr>
            <a:picLocks noChangeAspect="1"/>
          </p:cNvPicPr>
          <p:nvPr/>
        </p:nvPicPr>
        <p:blipFill>
          <a:blip r:embed="rId2"/>
          <a:stretch>
            <a:fillRect/>
          </a:stretch>
        </p:blipFill>
        <p:spPr>
          <a:xfrm>
            <a:off x="5698114" y="3798760"/>
            <a:ext cx="4114800" cy="2911221"/>
          </a:xfrm>
          <a:prstGeom prst="rect">
            <a:avLst/>
          </a:prstGeom>
        </p:spPr>
      </p:pic>
    </p:spTree>
    <p:extLst>
      <p:ext uri="{BB962C8B-B14F-4D97-AF65-F5344CB8AC3E}">
        <p14:creationId xmlns:p14="http://schemas.microsoft.com/office/powerpoint/2010/main" val="170136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62" y="292376"/>
            <a:ext cx="12120564" cy="1399032"/>
          </a:xfrm>
        </p:spPr>
        <p:txBody>
          <a:bodyPr>
            <a:noAutofit/>
          </a:bodyPr>
          <a:lstStyle/>
          <a:p>
            <a:r>
              <a:rPr lang="es-AR" sz="2800" dirty="0"/>
              <a:t>BOLILLA 11: </a:t>
            </a:r>
            <a:br>
              <a:rPr lang="es-AR" sz="2800" dirty="0"/>
            </a:br>
            <a:r>
              <a:rPr lang="es-AR" sz="2800" dirty="0"/>
              <a:t>DE LAS OBLIGACIONES CIVILES Y COMERCIALES</a:t>
            </a:r>
            <a:br>
              <a:rPr lang="es-AR" sz="2800" dirty="0"/>
            </a:br>
            <a:endParaRPr lang="es-AR" sz="2800" dirty="0"/>
          </a:p>
        </p:txBody>
      </p:sp>
      <p:sp>
        <p:nvSpPr>
          <p:cNvPr id="3" name="Rectángulo 2"/>
          <p:cNvSpPr/>
          <p:nvPr/>
        </p:nvSpPr>
        <p:spPr>
          <a:xfrm>
            <a:off x="195262" y="1691408"/>
            <a:ext cx="11281893" cy="5293757"/>
          </a:xfrm>
          <a:prstGeom prst="rect">
            <a:avLst/>
          </a:prstGeom>
        </p:spPr>
        <p:txBody>
          <a:bodyPr wrap="square">
            <a:spAutoFit/>
          </a:bodyPr>
          <a:lstStyle/>
          <a:p>
            <a:endParaRPr lang="es-AR" dirty="0"/>
          </a:p>
          <a:p>
            <a:pPr marL="342900" indent="-342900">
              <a:buAutoNum type="arabicPeriod"/>
            </a:pPr>
            <a:r>
              <a:rPr lang="es-AR" sz="1600" dirty="0"/>
              <a:t>OBLIGACIONES EN GENERAL. DISPOSICIONES GENERALES. Definición. Requisitos. Causa. Prueba de la existencia de la obligación. Deber moral. Buena fe. Efectos con relación al acreedor. Efectos con relación al deudor. Actuación de auxiliares. Reconocimiento de la obligación. Reconocimiento y promesa autónoma. Reconocimiento causal. </a:t>
            </a:r>
          </a:p>
          <a:p>
            <a:pPr marL="342900" indent="-342900">
              <a:buAutoNum type="arabicPeriod"/>
            </a:pPr>
            <a:r>
              <a:rPr lang="es-AR" sz="1600" dirty="0"/>
              <a:t>ACCIONES Y GARANTÍA COMÚN DE LOS ACREEDORES. Acción directa. Acción directa. Requisitos de ejercicio. Efectos. Acción </a:t>
            </a:r>
            <a:r>
              <a:rPr lang="es-AR" sz="1600" dirty="0" err="1"/>
              <a:t>subrogatoria</a:t>
            </a:r>
            <a:r>
              <a:rPr lang="es-AR" sz="1600" dirty="0"/>
              <a:t>. Citación del deudor. Derechos excluidos. Defensas oponibles. GARANTÍA COMÚN DE LOS ACREEDORES. Bienes que constituyen la garantía. Bienes excluidos de la garantía común. Prioridad del primer embargante.</a:t>
            </a:r>
          </a:p>
          <a:p>
            <a:pPr marL="342900" indent="-342900">
              <a:buAutoNum type="arabicPeriod"/>
            </a:pPr>
            <a:r>
              <a:rPr lang="es-AR" sz="1600" dirty="0"/>
              <a:t> CLASES DE OBLIGACIONES.OBLIGACIONES DE DAR. Disposiciones generales. Efectos. Entrega. Entrega de cosa mueble cerrada o bajo cubierta. Obligación de dar cosas ciertas para transferir el uso o la tenencia. Tradición. Mejoras. Concepto y clases. Mejora natural. Mejoras artificiales. Frutos. Riesgos de la cosa. Concurrencia de varios acreedores. Bienes inmuebles. Concurrencia de varios acreedores. Bienes muebles. Acreedor frustrado. Regla general. Obligaciones de dar para restituir. Regla general. Entrega de la cosa a quien no es propietario. Bienes no registrables y registrables. </a:t>
            </a:r>
          </a:p>
          <a:p>
            <a:pPr marL="342900" indent="-342900">
              <a:buAutoNum type="arabicPeriod"/>
            </a:pPr>
            <a:r>
              <a:rPr lang="es-AR" sz="1600" dirty="0"/>
              <a:t>OBLIGACIONES DE GÉNERO. Individualización. Período anterior a la individualización. Aplicación de normas1.	LAS OBLIGACIONES; concepto, definiciones clásicas y modernas.</a:t>
            </a:r>
          </a:p>
          <a:p>
            <a:r>
              <a:rPr lang="es-AR" sz="1600" dirty="0"/>
              <a:t>2.	NATURALEZA JURÍDICA de la Obligación. Concepción subjetiva: potestad del acreedor. Concepción objetiva; relación de patrimonio.</a:t>
            </a:r>
          </a:p>
          <a:p>
            <a:r>
              <a:rPr lang="es-AR" sz="1600" dirty="0"/>
              <a:t>3.	OBLIGACIONES CIVILES Y COMERCIALES, su distinción con los derechos personalísimos, los derechos de familia, los derechos reales y las obligaciones  ambulatorias o </a:t>
            </a:r>
            <a:r>
              <a:rPr lang="es-AR" sz="1600" dirty="0" err="1"/>
              <a:t>propter</a:t>
            </a:r>
            <a:r>
              <a:rPr lang="es-AR" sz="1600" dirty="0"/>
              <a:t> rem. </a:t>
            </a:r>
          </a:p>
        </p:txBody>
      </p:sp>
      <p:pic>
        <p:nvPicPr>
          <p:cNvPr id="4" name="Imagen 3"/>
          <p:cNvPicPr>
            <a:picLocks noChangeAspect="1"/>
          </p:cNvPicPr>
          <p:nvPr/>
        </p:nvPicPr>
        <p:blipFill>
          <a:blip r:embed="rId2"/>
          <a:stretch>
            <a:fillRect/>
          </a:stretch>
        </p:blipFill>
        <p:spPr>
          <a:xfrm>
            <a:off x="8879446" y="53679"/>
            <a:ext cx="2428875" cy="1876425"/>
          </a:xfrm>
          <a:prstGeom prst="rect">
            <a:avLst/>
          </a:prstGeom>
        </p:spPr>
      </p:pic>
    </p:spTree>
    <p:extLst>
      <p:ext uri="{BB962C8B-B14F-4D97-AF65-F5344CB8AC3E}">
        <p14:creationId xmlns:p14="http://schemas.microsoft.com/office/powerpoint/2010/main" val="16970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855" y="228600"/>
            <a:ext cx="8825657" cy="748305"/>
          </a:xfrm>
        </p:spPr>
        <p:txBody>
          <a:bodyPr/>
          <a:lstStyle/>
          <a:p>
            <a:r>
              <a:rPr lang="es-AR" dirty="0"/>
              <a:t>REQUISITOS PARA EL EJERCICIO</a:t>
            </a:r>
          </a:p>
        </p:txBody>
      </p:sp>
      <p:sp>
        <p:nvSpPr>
          <p:cNvPr id="3" name="Marcador de texto 2"/>
          <p:cNvSpPr>
            <a:spLocks noGrp="1"/>
          </p:cNvSpPr>
          <p:nvPr>
            <p:ph type="body" idx="1"/>
          </p:nvPr>
        </p:nvSpPr>
        <p:spPr>
          <a:xfrm>
            <a:off x="597741" y="1157288"/>
            <a:ext cx="2188321" cy="528638"/>
          </a:xfrm>
        </p:spPr>
        <p:txBody>
          <a:bodyPr>
            <a:normAutofit/>
          </a:bodyPr>
          <a:lstStyle/>
          <a:p>
            <a:r>
              <a:rPr lang="es-AR" dirty="0"/>
              <a:t>ART  737</a:t>
            </a:r>
          </a:p>
        </p:txBody>
      </p:sp>
      <p:sp>
        <p:nvSpPr>
          <p:cNvPr id="4" name="Rectángulo 3"/>
          <p:cNvSpPr/>
          <p:nvPr/>
        </p:nvSpPr>
        <p:spPr>
          <a:xfrm>
            <a:off x="1262063" y="1685926"/>
            <a:ext cx="10039350" cy="4154984"/>
          </a:xfrm>
          <a:prstGeom prst="rect">
            <a:avLst/>
          </a:prstGeom>
        </p:spPr>
        <p:txBody>
          <a:bodyPr wrap="square">
            <a:spAutoFit/>
          </a:bodyPr>
          <a:lstStyle/>
          <a:p>
            <a:r>
              <a:rPr lang="es-AR" dirty="0"/>
              <a:t>El ejercicio de la acción directa por el acreedor requiere el cumplimiento de los siguientes requisitos:</a:t>
            </a:r>
          </a:p>
          <a:p>
            <a:endParaRPr lang="es-AR" dirty="0"/>
          </a:p>
          <a:p>
            <a:r>
              <a:rPr lang="es-AR" sz="2000" b="1" dirty="0">
                <a:solidFill>
                  <a:srgbClr val="FFFF00"/>
                </a:solidFill>
              </a:rPr>
              <a:t>a) un crédito exigible del acreedor contra su propio deudor;</a:t>
            </a:r>
          </a:p>
          <a:p>
            <a:endParaRPr lang="es-AR" dirty="0"/>
          </a:p>
          <a:p>
            <a:r>
              <a:rPr lang="es-AR" sz="2000" b="1" dirty="0">
                <a:solidFill>
                  <a:srgbClr val="FFC000"/>
                </a:solidFill>
              </a:rPr>
              <a:t>b) una deuda correlativa exigible del tercero demandado a favor del deudor;</a:t>
            </a:r>
          </a:p>
          <a:p>
            <a:endParaRPr lang="es-AR" sz="2000" b="1" dirty="0">
              <a:solidFill>
                <a:srgbClr val="FFC000"/>
              </a:solidFill>
            </a:endParaRPr>
          </a:p>
          <a:p>
            <a:r>
              <a:rPr lang="es-AR" sz="2000" b="1" dirty="0">
                <a:solidFill>
                  <a:schemeClr val="bg2">
                    <a:lumMod val="20000"/>
                    <a:lumOff val="80000"/>
                  </a:schemeClr>
                </a:solidFill>
              </a:rPr>
              <a:t>c) homogeneidad de ambos créditos entre sí;</a:t>
            </a:r>
          </a:p>
          <a:p>
            <a:endParaRPr lang="es-AR" dirty="0"/>
          </a:p>
          <a:p>
            <a:r>
              <a:rPr lang="es-AR" sz="2400" b="1" dirty="0">
                <a:solidFill>
                  <a:schemeClr val="accent2">
                    <a:lumMod val="60000"/>
                    <a:lumOff val="40000"/>
                  </a:schemeClr>
                </a:solidFill>
              </a:rPr>
              <a:t>d) ninguno de los dos créditos debe haber sido objeto de embargo anterior a la promoción de la acción directa</a:t>
            </a:r>
            <a:r>
              <a:rPr lang="es-AR" dirty="0"/>
              <a:t>;</a:t>
            </a:r>
          </a:p>
          <a:p>
            <a:endParaRPr lang="es-AR" dirty="0"/>
          </a:p>
          <a:p>
            <a:r>
              <a:rPr lang="es-AR" sz="2800" b="1" dirty="0">
                <a:solidFill>
                  <a:schemeClr val="accent1">
                    <a:lumMod val="40000"/>
                    <a:lumOff val="60000"/>
                  </a:schemeClr>
                </a:solidFill>
              </a:rPr>
              <a:t>e) citación del deudor a juicio.</a:t>
            </a:r>
          </a:p>
        </p:txBody>
      </p:sp>
    </p:spTree>
    <p:extLst>
      <p:ext uri="{BB962C8B-B14F-4D97-AF65-F5344CB8AC3E}">
        <p14:creationId xmlns:p14="http://schemas.microsoft.com/office/powerpoint/2010/main" val="257764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673" y="281268"/>
            <a:ext cx="10926764" cy="1400530"/>
          </a:xfrm>
        </p:spPr>
        <p:txBody>
          <a:bodyPr/>
          <a:lstStyle/>
          <a:p>
            <a:r>
              <a:rPr lang="es-AR" b="1" dirty="0"/>
              <a:t>ARTICULO 738.- Efectos. La acción directa produce los siguientes efectos</a:t>
            </a:r>
            <a:r>
              <a:rPr lang="es-AR" dirty="0"/>
              <a:t>:</a:t>
            </a:r>
            <a:br>
              <a:rPr lang="es-AR" dirty="0"/>
            </a:br>
            <a:endParaRPr lang="es-AR" dirty="0"/>
          </a:p>
        </p:txBody>
      </p:sp>
      <p:sp>
        <p:nvSpPr>
          <p:cNvPr id="4" name="Rectángulo 3"/>
          <p:cNvSpPr/>
          <p:nvPr/>
        </p:nvSpPr>
        <p:spPr>
          <a:xfrm>
            <a:off x="285934" y="1551444"/>
            <a:ext cx="8428996" cy="5047536"/>
          </a:xfrm>
          <a:prstGeom prst="rect">
            <a:avLst/>
          </a:prstGeom>
        </p:spPr>
        <p:txBody>
          <a:bodyPr wrap="square">
            <a:spAutoFit/>
          </a:bodyPr>
          <a:lstStyle/>
          <a:p>
            <a:endParaRPr lang="es-AR" dirty="0"/>
          </a:p>
          <a:p>
            <a:pPr algn="just"/>
            <a:r>
              <a:rPr lang="es-AR" sz="2000" b="1" dirty="0">
                <a:solidFill>
                  <a:schemeClr val="bg1"/>
                </a:solidFill>
              </a:rPr>
              <a:t>a) la notificación de la demanda causa el embargo del crédito a favor del demandante;</a:t>
            </a:r>
          </a:p>
          <a:p>
            <a:pPr algn="just"/>
            <a:endParaRPr lang="es-AR" b="1" dirty="0">
              <a:solidFill>
                <a:schemeClr val="bg1"/>
              </a:solidFill>
            </a:endParaRPr>
          </a:p>
          <a:p>
            <a:pPr algn="just"/>
            <a:r>
              <a:rPr lang="es-AR" b="1" dirty="0">
                <a:solidFill>
                  <a:schemeClr val="bg1"/>
                </a:solidFill>
              </a:rPr>
              <a:t>b) el reclamo sólo puede prosperar hasta el monto menor de las dos obligaciones;</a:t>
            </a:r>
          </a:p>
          <a:p>
            <a:pPr algn="just"/>
            <a:endParaRPr lang="es-AR" b="1" dirty="0">
              <a:solidFill>
                <a:schemeClr val="bg1"/>
              </a:solidFill>
            </a:endParaRPr>
          </a:p>
          <a:p>
            <a:pPr algn="just"/>
            <a:r>
              <a:rPr lang="es-AR" b="1" dirty="0">
                <a:solidFill>
                  <a:schemeClr val="bg1"/>
                </a:solidFill>
              </a:rPr>
              <a:t>c) el tercero demandado puede oponer al progreso de la acción todas las defensas que tenga contra su propio acreedor y contra el demandante;</a:t>
            </a:r>
          </a:p>
          <a:p>
            <a:endParaRPr lang="es-AR" dirty="0"/>
          </a:p>
          <a:p>
            <a:r>
              <a:rPr lang="es-AR" sz="2400" b="1" dirty="0">
                <a:solidFill>
                  <a:srgbClr val="FFFF00"/>
                </a:solidFill>
              </a:rPr>
              <a:t>d) el monto percibido por el actor ingresa directamente a su patrimonio;</a:t>
            </a:r>
          </a:p>
          <a:p>
            <a:r>
              <a:rPr lang="es-AR" sz="2000" b="1" dirty="0">
                <a:solidFill>
                  <a:schemeClr val="bg1"/>
                </a:solidFill>
              </a:rPr>
              <a:t>e</a:t>
            </a:r>
            <a:r>
              <a:rPr lang="es-AR" sz="2400" b="1" dirty="0">
                <a:solidFill>
                  <a:schemeClr val="bg1"/>
                </a:solidFill>
              </a:rPr>
              <a:t>) el deudor se libera frente a su acreedor en la medida en que corresponda en función del pago efectuado por el demandado.</a:t>
            </a:r>
          </a:p>
        </p:txBody>
      </p:sp>
      <p:pic>
        <p:nvPicPr>
          <p:cNvPr id="5" name="Imagen 4"/>
          <p:cNvPicPr>
            <a:picLocks noChangeAspect="1"/>
          </p:cNvPicPr>
          <p:nvPr/>
        </p:nvPicPr>
        <p:blipFill>
          <a:blip r:embed="rId2"/>
          <a:stretch>
            <a:fillRect/>
          </a:stretch>
        </p:blipFill>
        <p:spPr>
          <a:xfrm>
            <a:off x="9354665" y="2826327"/>
            <a:ext cx="2407845" cy="2405887"/>
          </a:xfrm>
          <a:prstGeom prst="rect">
            <a:avLst/>
          </a:prstGeom>
        </p:spPr>
      </p:pic>
    </p:spTree>
    <p:extLst>
      <p:ext uri="{BB962C8B-B14F-4D97-AF65-F5344CB8AC3E}">
        <p14:creationId xmlns:p14="http://schemas.microsoft.com/office/powerpoint/2010/main" val="145250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443" y="4590520"/>
            <a:ext cx="10669465" cy="1915647"/>
          </a:xfrm>
        </p:spPr>
        <p:txBody>
          <a:bodyPr/>
          <a:lstStyle/>
          <a:p>
            <a:br>
              <a:rPr lang="es-AR" sz="2400" b="1" dirty="0"/>
            </a:br>
            <a:br>
              <a:rPr lang="es-AR" sz="2400" b="1" dirty="0"/>
            </a:br>
            <a:br>
              <a:rPr lang="es-AR" sz="2400" b="1" dirty="0"/>
            </a:br>
            <a:br>
              <a:rPr lang="es-AR" sz="2400" b="1" dirty="0"/>
            </a:br>
            <a:br>
              <a:rPr lang="es-AR" sz="2400" b="1" dirty="0"/>
            </a:br>
            <a:br>
              <a:rPr lang="es-AR" sz="2400" b="1" dirty="0"/>
            </a:br>
            <a:br>
              <a:rPr lang="es-AR" sz="2400" b="1" dirty="0"/>
            </a:br>
            <a:r>
              <a:rPr lang="es-AR" sz="2400" b="1" dirty="0"/>
              <a:t>27. Obligaciones en general. Disposiciones generales. Definición. Requisitos. Causa. Prueba de</a:t>
            </a:r>
            <a:br>
              <a:rPr lang="es-AR" sz="2400" b="1" dirty="0"/>
            </a:br>
            <a:r>
              <a:rPr lang="es-AR" sz="2400" b="1" dirty="0"/>
              <a:t>la existencia de la obligación. Deber moral. Buena fe. Efectos con relación al acreedor. Efectos</a:t>
            </a:r>
            <a:br>
              <a:rPr lang="es-AR" sz="2400" b="1" dirty="0"/>
            </a:br>
            <a:r>
              <a:rPr lang="es-AR" sz="2400" b="1" dirty="0"/>
              <a:t>con relación al deudor. Actuación de auxiliares. Reconocimiento de la obligación.</a:t>
            </a:r>
            <a:br>
              <a:rPr lang="es-AR" sz="2400" b="1" dirty="0"/>
            </a:br>
            <a:r>
              <a:rPr lang="es-AR" sz="2400" b="1" dirty="0"/>
              <a:t>Reconocimiento y promesa autónoma. Reconocimiento causal.</a:t>
            </a:r>
            <a:br>
              <a:rPr lang="es-AR" sz="2400" b="1" dirty="0"/>
            </a:br>
            <a:br>
              <a:rPr lang="es-AR" sz="2400" b="1" dirty="0"/>
            </a:br>
            <a:r>
              <a:rPr lang="es-AR" sz="2400" b="1" dirty="0"/>
              <a:t>28. Obligaciones de dar dinero. Concepto. Obligación del deudor. Interés compensatorio.</a:t>
            </a:r>
            <a:br>
              <a:rPr lang="es-AR" sz="2400" b="1" dirty="0"/>
            </a:br>
            <a:r>
              <a:rPr lang="es-AR" sz="2400" b="1" dirty="0"/>
              <a:t>Interés moratorio. Interés punitorio. Anatocismo. Facultades judiciales. Cuantificación de un</a:t>
            </a:r>
            <a:br>
              <a:rPr lang="es-AR" sz="2400" b="1" dirty="0"/>
            </a:br>
            <a:r>
              <a:rPr lang="es-AR" sz="2400" b="1" dirty="0"/>
              <a:t>valor.</a:t>
            </a:r>
            <a:br>
              <a:rPr lang="es-AR" dirty="0"/>
            </a:br>
            <a:endParaRPr lang="es-AR" dirty="0"/>
          </a:p>
        </p:txBody>
      </p:sp>
      <p:sp>
        <p:nvSpPr>
          <p:cNvPr id="4" name="Rectángulo redondeado 3"/>
          <p:cNvSpPr/>
          <p:nvPr/>
        </p:nvSpPr>
        <p:spPr>
          <a:xfrm>
            <a:off x="3131992" y="227732"/>
            <a:ext cx="4834371" cy="728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Temas para extraordinario</a:t>
            </a:r>
          </a:p>
        </p:txBody>
      </p:sp>
    </p:spTree>
    <p:extLst>
      <p:ext uri="{BB962C8B-B14F-4D97-AF65-F5344CB8AC3E}">
        <p14:creationId xmlns:p14="http://schemas.microsoft.com/office/powerpoint/2010/main" val="23836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DEFINICION DE OBLIGACION</a:t>
            </a:r>
          </a:p>
        </p:txBody>
      </p:sp>
      <p:sp>
        <p:nvSpPr>
          <p:cNvPr id="3" name="Marcador de texto 2"/>
          <p:cNvSpPr>
            <a:spLocks noGrp="1"/>
          </p:cNvSpPr>
          <p:nvPr>
            <p:ph type="body" idx="1"/>
          </p:nvPr>
        </p:nvSpPr>
        <p:spPr>
          <a:xfrm>
            <a:off x="281410" y="1361838"/>
            <a:ext cx="4396338" cy="576262"/>
          </a:xfrm>
        </p:spPr>
        <p:txBody>
          <a:bodyPr/>
          <a:lstStyle/>
          <a:p>
            <a:pPr algn="ctr"/>
            <a:r>
              <a:rPr lang="es-AR" b="1" dirty="0">
                <a:solidFill>
                  <a:srgbClr val="FFFF00"/>
                </a:solidFill>
              </a:rPr>
              <a:t>NOCION VULGAR</a:t>
            </a:r>
          </a:p>
        </p:txBody>
      </p:sp>
      <p:sp>
        <p:nvSpPr>
          <p:cNvPr id="5" name="Marcador de contenido 4"/>
          <p:cNvSpPr>
            <a:spLocks noGrp="1"/>
          </p:cNvSpPr>
          <p:nvPr>
            <p:ph sz="half" idx="2"/>
          </p:nvPr>
        </p:nvSpPr>
        <p:spPr>
          <a:xfrm>
            <a:off x="169480" y="1938100"/>
            <a:ext cx="4396339" cy="3741738"/>
          </a:xfrm>
        </p:spPr>
        <p:txBody>
          <a:bodyPr>
            <a:normAutofit lnSpcReduction="10000"/>
          </a:bodyPr>
          <a:lstStyle/>
          <a:p>
            <a:pPr marL="64008" indent="0">
              <a:buNone/>
            </a:pPr>
            <a:endParaRPr lang="es-AR" dirty="0"/>
          </a:p>
          <a:p>
            <a:pPr marL="64008" indent="0">
              <a:buNone/>
            </a:pPr>
            <a:endParaRPr lang="es-AR" dirty="0"/>
          </a:p>
          <a:p>
            <a:pPr algn="just"/>
            <a:r>
              <a:rPr lang="es-AR" sz="2400" b="1" dirty="0">
                <a:solidFill>
                  <a:schemeClr val="bg1"/>
                </a:solidFill>
              </a:rPr>
              <a:t>Se refiere a cualquier vinculo que sujeta a una persona, provenga de cualquier origen y contenido pero que le genera un deber, puede o no tener origen en el derecho positivo</a:t>
            </a:r>
          </a:p>
        </p:txBody>
      </p:sp>
      <p:sp>
        <p:nvSpPr>
          <p:cNvPr id="4" name="Marcador de texto 3"/>
          <p:cNvSpPr>
            <a:spLocks noGrp="1"/>
          </p:cNvSpPr>
          <p:nvPr>
            <p:ph type="body" sz="quarter" idx="3"/>
          </p:nvPr>
        </p:nvSpPr>
        <p:spPr>
          <a:xfrm>
            <a:off x="6083119" y="1367474"/>
            <a:ext cx="4396339" cy="576262"/>
          </a:xfrm>
        </p:spPr>
        <p:txBody>
          <a:bodyPr/>
          <a:lstStyle/>
          <a:p>
            <a:pPr algn="ctr"/>
            <a:r>
              <a:rPr lang="es-AR" b="1" dirty="0">
                <a:solidFill>
                  <a:srgbClr val="FFFF00"/>
                </a:solidFill>
              </a:rPr>
              <a:t>NOCION TECNICA</a:t>
            </a:r>
          </a:p>
        </p:txBody>
      </p:sp>
      <p:sp>
        <p:nvSpPr>
          <p:cNvPr id="6" name="Marcador de contenido 5"/>
          <p:cNvSpPr>
            <a:spLocks noGrp="1"/>
          </p:cNvSpPr>
          <p:nvPr>
            <p:ph sz="quarter" idx="4"/>
          </p:nvPr>
        </p:nvSpPr>
        <p:spPr>
          <a:xfrm>
            <a:off x="5015464" y="2129193"/>
            <a:ext cx="7007056" cy="4276089"/>
          </a:xfrm>
        </p:spPr>
        <p:txBody>
          <a:bodyPr>
            <a:normAutofit/>
          </a:bodyPr>
          <a:lstStyle/>
          <a:p>
            <a:pPr marL="64008" indent="0">
              <a:buNone/>
            </a:pPr>
            <a:endParaRPr lang="es-AR" dirty="0"/>
          </a:p>
          <a:p>
            <a:r>
              <a:rPr lang="es-AR" sz="2000" b="1" dirty="0">
                <a:solidFill>
                  <a:schemeClr val="bg1"/>
                </a:solidFill>
              </a:rPr>
              <a:t>Solo comprende aquellos deberes o imposiciones que provienen del </a:t>
            </a:r>
            <a:r>
              <a:rPr lang="es-AR" sz="2800" b="1" dirty="0">
                <a:solidFill>
                  <a:schemeClr val="bg1"/>
                </a:solidFill>
              </a:rPr>
              <a:t>derecho positivo</a:t>
            </a:r>
            <a:r>
              <a:rPr lang="es-AR" sz="2000" b="1" dirty="0">
                <a:solidFill>
                  <a:schemeClr val="bg1"/>
                </a:solidFill>
              </a:rPr>
              <a:t>, aunque a veces pueden surgir obligaciones naturales que una vez satisfechas pueden considerarse luego “pago sin causa”, ni se autoriza su devolución</a:t>
            </a:r>
            <a:r>
              <a:rPr lang="es-AR" sz="2000" b="1" dirty="0">
                <a:solidFill>
                  <a:srgbClr val="FFFF00"/>
                </a:solidFill>
              </a:rPr>
              <a:t>.</a:t>
            </a:r>
          </a:p>
          <a:p>
            <a:endParaRPr lang="es-AR" sz="2000" dirty="0"/>
          </a:p>
          <a:p>
            <a:r>
              <a:rPr lang="es-AR" sz="2000" dirty="0">
                <a:solidFill>
                  <a:schemeClr val="bg1"/>
                </a:solidFill>
              </a:rPr>
              <a:t>LAS OBLIGACIONES; deben ser susceptibles de apreciación pecuniaria </a:t>
            </a:r>
            <a:r>
              <a:rPr lang="es-AR" sz="2800" b="1" dirty="0">
                <a:solidFill>
                  <a:schemeClr val="bg1"/>
                </a:solidFill>
              </a:rPr>
              <a:t>y son de dar de hacer y de No hacer</a:t>
            </a:r>
          </a:p>
          <a:p>
            <a:endParaRPr lang="es-AR" dirty="0"/>
          </a:p>
        </p:txBody>
      </p:sp>
    </p:spTree>
    <p:extLst>
      <p:ext uri="{BB962C8B-B14F-4D97-AF65-F5344CB8AC3E}">
        <p14:creationId xmlns:p14="http://schemas.microsoft.com/office/powerpoint/2010/main" val="6745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ítulo 1"/>
          <p:cNvSpPr>
            <a:spLocks noGrp="1"/>
          </p:cNvSpPr>
          <p:nvPr>
            <p:ph type="title" idx="4294967295"/>
          </p:nvPr>
        </p:nvSpPr>
        <p:spPr bwMode="auto">
          <a:xfrm>
            <a:off x="2065339" y="166688"/>
            <a:ext cx="7778749"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s-ES" altLang="es-ES" b="1" dirty="0">
                <a:effectLst/>
              </a:rPr>
              <a:t>Definición legal de obligación </a:t>
            </a:r>
            <a:br>
              <a:rPr lang="es-ES" altLang="es-ES" b="1" dirty="0">
                <a:effectLst/>
              </a:rPr>
            </a:br>
            <a:r>
              <a:rPr lang="es-ES" altLang="es-ES" b="1" dirty="0">
                <a:effectLst/>
              </a:rPr>
              <a:t>y “vínculo jurídico”</a:t>
            </a:r>
            <a:br>
              <a:rPr lang="es-ES" altLang="es-ES" dirty="0">
                <a:effectLst/>
              </a:rPr>
            </a:br>
            <a:endParaRPr lang="es-ES" altLang="es-ES" dirty="0">
              <a:effectLst/>
            </a:endParaRPr>
          </a:p>
        </p:txBody>
      </p:sp>
      <p:graphicFrame>
        <p:nvGraphicFramePr>
          <p:cNvPr id="6" name="Marcador de contenido 5"/>
          <p:cNvGraphicFramePr>
            <a:graphicFrameLocks noGrp="1"/>
          </p:cNvGraphicFramePr>
          <p:nvPr>
            <p:ph idx="4294967295"/>
            <p:extLst>
              <p:ext uri="{D42A27DB-BD31-4B8C-83A1-F6EECF244321}">
                <p14:modId xmlns:p14="http://schemas.microsoft.com/office/powerpoint/2010/main" val="107343721"/>
              </p:ext>
            </p:extLst>
          </p:nvPr>
        </p:nvGraphicFramePr>
        <p:xfrm>
          <a:off x="285750" y="1724025"/>
          <a:ext cx="11545888"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042524"/>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0455" y="144544"/>
            <a:ext cx="3514104" cy="830997"/>
          </a:xfrm>
          <a:prstGeom prst="rect">
            <a:avLst/>
          </a:prstGeom>
          <a:noFill/>
        </p:spPr>
        <p:txBody>
          <a:bodyPr wrap="none" rtlCol="0">
            <a:spAutoFit/>
          </a:bodyPr>
          <a:lstStyle/>
          <a:p>
            <a:r>
              <a:rPr lang="es-AR" sz="2400" b="1" dirty="0"/>
              <a:t>NATURALEZA JURIDICA</a:t>
            </a:r>
          </a:p>
          <a:p>
            <a:r>
              <a:rPr lang="es-AR" sz="2400" b="1" dirty="0"/>
              <a:t>DE LA OBLIGACION</a:t>
            </a:r>
          </a:p>
        </p:txBody>
      </p:sp>
      <p:sp>
        <p:nvSpPr>
          <p:cNvPr id="4" name="CuadroTexto 3"/>
          <p:cNvSpPr txBox="1"/>
          <p:nvPr/>
        </p:nvSpPr>
        <p:spPr>
          <a:xfrm>
            <a:off x="4822855" y="433450"/>
            <a:ext cx="6503703" cy="738664"/>
          </a:xfrm>
          <a:prstGeom prst="rect">
            <a:avLst/>
          </a:prstGeom>
          <a:noFill/>
        </p:spPr>
        <p:txBody>
          <a:bodyPr wrap="none" rtlCol="0">
            <a:spAutoFit/>
          </a:bodyPr>
          <a:lstStyle/>
          <a:p>
            <a:r>
              <a:rPr lang="es-AR" sz="2400" b="1" dirty="0">
                <a:solidFill>
                  <a:srgbClr val="FFFF00"/>
                </a:solidFill>
              </a:rPr>
              <a:t>SIGNIFICA: Buscar su característica central</a:t>
            </a:r>
          </a:p>
          <a:p>
            <a:endParaRPr lang="es-AR" dirty="0"/>
          </a:p>
        </p:txBody>
      </p:sp>
      <p:sp>
        <p:nvSpPr>
          <p:cNvPr id="5" name="Flecha abajo 4"/>
          <p:cNvSpPr/>
          <p:nvPr/>
        </p:nvSpPr>
        <p:spPr>
          <a:xfrm rot="16200000">
            <a:off x="4156213" y="254028"/>
            <a:ext cx="412123" cy="66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p:cNvSpPr txBox="1"/>
          <p:nvPr/>
        </p:nvSpPr>
        <p:spPr>
          <a:xfrm>
            <a:off x="90046" y="1156141"/>
            <a:ext cx="11811009" cy="1138773"/>
          </a:xfrm>
          <a:prstGeom prst="rect">
            <a:avLst/>
          </a:prstGeom>
          <a:noFill/>
        </p:spPr>
        <p:txBody>
          <a:bodyPr wrap="square" rtlCol="0">
            <a:spAutoFit/>
          </a:bodyPr>
          <a:lstStyle/>
          <a:p>
            <a:r>
              <a:rPr lang="es-AR" sz="2800" b="1" dirty="0">
                <a:solidFill>
                  <a:schemeClr val="accent1">
                    <a:lumMod val="75000"/>
                  </a:schemeClr>
                </a:solidFill>
              </a:rPr>
              <a:t>CRITERIO OBJETIVO: </a:t>
            </a:r>
            <a:r>
              <a:rPr lang="es-AR" sz="2000" b="1" dirty="0">
                <a:solidFill>
                  <a:schemeClr val="bg1"/>
                </a:solidFill>
              </a:rPr>
              <a:t>Considera a la OBLIGACION, teniendo en cuenta la posición </a:t>
            </a:r>
          </a:p>
          <a:p>
            <a:r>
              <a:rPr lang="es-AR" sz="2000" b="1" dirty="0">
                <a:solidFill>
                  <a:schemeClr val="bg1"/>
                </a:solidFill>
              </a:rPr>
              <a:t>del ACREEEDOR,  le concede un verdadero poder sobre la persona del deudor , en el D. Romano El poder llegaba hasta convertir en esclavo al deudor.  (Crédito como POTESTAD)</a:t>
            </a:r>
          </a:p>
        </p:txBody>
      </p:sp>
      <p:sp>
        <p:nvSpPr>
          <p:cNvPr id="7" name="CuadroTexto 6"/>
          <p:cNvSpPr txBox="1"/>
          <p:nvPr/>
        </p:nvSpPr>
        <p:spPr>
          <a:xfrm>
            <a:off x="90046" y="2413959"/>
            <a:ext cx="11686212" cy="830997"/>
          </a:xfrm>
          <a:prstGeom prst="rect">
            <a:avLst/>
          </a:prstGeom>
          <a:noFill/>
        </p:spPr>
        <p:txBody>
          <a:bodyPr wrap="none" rtlCol="0">
            <a:spAutoFit/>
          </a:bodyPr>
          <a:lstStyle/>
          <a:p>
            <a:r>
              <a:rPr lang="es-AR" sz="2800" b="1" dirty="0">
                <a:solidFill>
                  <a:schemeClr val="accent2">
                    <a:lumMod val="60000"/>
                    <a:lumOff val="40000"/>
                  </a:schemeClr>
                </a:solidFill>
              </a:rPr>
              <a:t>CONCEPCION OBJETIVA: </a:t>
            </a:r>
            <a:r>
              <a:rPr lang="es-AR" sz="2000" b="1" dirty="0" err="1">
                <a:solidFill>
                  <a:schemeClr val="bg1"/>
                </a:solidFill>
              </a:rPr>
              <a:t>Ihering</a:t>
            </a:r>
            <a:r>
              <a:rPr lang="es-AR" sz="2000" b="1" dirty="0">
                <a:solidFill>
                  <a:schemeClr val="bg1"/>
                </a:solidFill>
              </a:rPr>
              <a:t>, interés jurídico protegido, satisfacción del interés </a:t>
            </a:r>
          </a:p>
          <a:p>
            <a:r>
              <a:rPr lang="es-AR" sz="2000" b="1" dirty="0">
                <a:solidFill>
                  <a:schemeClr val="bg1"/>
                </a:solidFill>
              </a:rPr>
              <a:t>que se encuentra jurídicamente protegido por la ley ( Crédito como TITULO) </a:t>
            </a:r>
          </a:p>
        </p:txBody>
      </p:sp>
      <p:sp>
        <p:nvSpPr>
          <p:cNvPr id="9" name="CuadroTexto 8"/>
          <p:cNvSpPr txBox="1"/>
          <p:nvPr/>
        </p:nvSpPr>
        <p:spPr>
          <a:xfrm>
            <a:off x="118403" y="3394778"/>
            <a:ext cx="12073597" cy="3200876"/>
          </a:xfrm>
          <a:prstGeom prst="rect">
            <a:avLst/>
          </a:prstGeom>
          <a:noFill/>
        </p:spPr>
        <p:txBody>
          <a:bodyPr wrap="square" rtlCol="0">
            <a:spAutoFit/>
          </a:bodyPr>
          <a:lstStyle/>
          <a:p>
            <a:r>
              <a:rPr lang="es-AR" sz="2800" b="1" dirty="0">
                <a:solidFill>
                  <a:schemeClr val="bg1"/>
                </a:solidFill>
                <a:highlight>
                  <a:srgbClr val="FFFF00"/>
                </a:highlight>
              </a:rPr>
              <a:t>TEORÍA DEL VINCULO JURIDICO COMPLEJO</a:t>
            </a:r>
            <a:r>
              <a:rPr lang="es-AR" sz="2800" b="1" dirty="0">
                <a:solidFill>
                  <a:schemeClr val="bg1"/>
                </a:solidFill>
              </a:rPr>
              <a:t>: </a:t>
            </a:r>
            <a:r>
              <a:rPr lang="es-AR" b="1" dirty="0">
                <a:solidFill>
                  <a:schemeClr val="bg1"/>
                </a:solidFill>
              </a:rPr>
              <a:t>Hay dos virtualidades compenetradas</a:t>
            </a:r>
          </a:p>
          <a:p>
            <a:r>
              <a:rPr lang="es-AR" b="1" dirty="0">
                <a:solidFill>
                  <a:schemeClr val="bg1"/>
                </a:solidFill>
              </a:rPr>
              <a:t> entre si. Una obligación caracterizada por el DEBER de satisfacer la prestación por parte del deudor:</a:t>
            </a:r>
          </a:p>
          <a:p>
            <a:endParaRPr lang="es-AR" sz="2000" b="1" dirty="0">
              <a:solidFill>
                <a:schemeClr val="accent1">
                  <a:lumMod val="60000"/>
                  <a:lumOff val="40000"/>
                </a:schemeClr>
              </a:solidFill>
            </a:endParaRPr>
          </a:p>
          <a:p>
            <a:r>
              <a:rPr lang="es-AR" sz="2800" b="1" dirty="0">
                <a:solidFill>
                  <a:schemeClr val="bg1"/>
                </a:solidFill>
              </a:rPr>
              <a:t>La deuda. – Conducta debida- </a:t>
            </a:r>
            <a:r>
              <a:rPr lang="es-AR" sz="2400" b="1" dirty="0">
                <a:solidFill>
                  <a:schemeClr val="bg1"/>
                </a:solidFill>
              </a:rPr>
              <a:t>genera al acreedor una expectativa…</a:t>
            </a:r>
          </a:p>
          <a:p>
            <a:r>
              <a:rPr lang="es-AR" sz="2400" b="1" dirty="0">
                <a:solidFill>
                  <a:schemeClr val="bg1"/>
                </a:solidFill>
              </a:rPr>
              <a:t>Si el deudor no cumple: aparece la segunda virtualidad de la obligación:</a:t>
            </a:r>
          </a:p>
          <a:p>
            <a:endParaRPr lang="es-AR" sz="2800" b="1" dirty="0">
              <a:solidFill>
                <a:schemeClr val="bg1"/>
              </a:solidFill>
            </a:endParaRPr>
          </a:p>
          <a:p>
            <a:r>
              <a:rPr lang="es-AR" sz="2800" b="1" dirty="0">
                <a:solidFill>
                  <a:srgbClr val="FFFF00"/>
                </a:solidFill>
              </a:rPr>
              <a:t>El acreedor dispone de los medios que otorga el ordenamiento jurídico para satisfacerse con los bienes del deudor </a:t>
            </a:r>
            <a:r>
              <a:rPr lang="es-AR" sz="2400" dirty="0"/>
              <a:t>.   </a:t>
            </a:r>
          </a:p>
        </p:txBody>
      </p:sp>
    </p:spTree>
    <p:extLst>
      <p:ext uri="{BB962C8B-B14F-4D97-AF65-F5344CB8AC3E}">
        <p14:creationId xmlns:p14="http://schemas.microsoft.com/office/powerpoint/2010/main" val="395760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67803" y="472609"/>
            <a:ext cx="8494634" cy="954107"/>
          </a:xfrm>
          <a:prstGeom prst="rect">
            <a:avLst/>
          </a:prstGeom>
          <a:noFill/>
        </p:spPr>
        <p:txBody>
          <a:bodyPr wrap="none" rtlCol="0">
            <a:spAutoFit/>
          </a:bodyPr>
          <a:lstStyle/>
          <a:p>
            <a:pPr algn="ctr"/>
            <a:r>
              <a:rPr lang="es-AR" sz="2800" b="1" dirty="0">
                <a:solidFill>
                  <a:srgbClr val="FFFF00"/>
                </a:solidFill>
              </a:rPr>
              <a:t>A LA OBLIGACION TAMBIEN SE LA SUELE LLAMAR</a:t>
            </a:r>
          </a:p>
          <a:p>
            <a:pPr algn="ctr"/>
            <a:r>
              <a:rPr lang="es-AR" sz="2800" b="1" dirty="0">
                <a:solidFill>
                  <a:srgbClr val="FFFF00"/>
                </a:solidFill>
              </a:rPr>
              <a:t> “DERECHO AL CREDITO”</a:t>
            </a:r>
          </a:p>
        </p:txBody>
      </p:sp>
      <p:sp>
        <p:nvSpPr>
          <p:cNvPr id="4" name="CuadroTexto 3"/>
          <p:cNvSpPr txBox="1"/>
          <p:nvPr/>
        </p:nvSpPr>
        <p:spPr>
          <a:xfrm>
            <a:off x="3668300" y="1556695"/>
            <a:ext cx="3693640" cy="523220"/>
          </a:xfrm>
          <a:prstGeom prst="rect">
            <a:avLst/>
          </a:prstGeom>
          <a:noFill/>
        </p:spPr>
        <p:txBody>
          <a:bodyPr wrap="none" rtlCol="0">
            <a:spAutoFit/>
          </a:bodyPr>
          <a:lstStyle/>
          <a:p>
            <a:r>
              <a:rPr lang="es-AR" sz="2800" b="1" dirty="0"/>
              <a:t>RELACION JURIDICA</a:t>
            </a:r>
          </a:p>
        </p:txBody>
      </p:sp>
      <p:sp>
        <p:nvSpPr>
          <p:cNvPr id="5" name="CuadroTexto 4"/>
          <p:cNvSpPr txBox="1"/>
          <p:nvPr/>
        </p:nvSpPr>
        <p:spPr>
          <a:xfrm>
            <a:off x="2626564" y="2560393"/>
            <a:ext cx="5830442" cy="461665"/>
          </a:xfrm>
          <a:prstGeom prst="rect">
            <a:avLst/>
          </a:prstGeom>
          <a:noFill/>
        </p:spPr>
        <p:txBody>
          <a:bodyPr wrap="none" rtlCol="0">
            <a:spAutoFit/>
          </a:bodyPr>
          <a:lstStyle/>
          <a:p>
            <a:r>
              <a:rPr lang="es-AR" sz="2400" dirty="0"/>
              <a:t>En virtud de la cual el </a:t>
            </a:r>
            <a:r>
              <a:rPr lang="es-AR" sz="2400" dirty="0">
                <a:solidFill>
                  <a:srgbClr val="FFFF00"/>
                </a:solidFill>
              </a:rPr>
              <a:t>sujeto </a:t>
            </a:r>
            <a:r>
              <a:rPr lang="es-AR" sz="2400" b="1" dirty="0">
                <a:solidFill>
                  <a:srgbClr val="FFFF00"/>
                </a:solidFill>
              </a:rPr>
              <a:t>DEUDOR</a:t>
            </a:r>
            <a:r>
              <a:rPr lang="es-AR" sz="2400" dirty="0"/>
              <a:t>, </a:t>
            </a:r>
          </a:p>
        </p:txBody>
      </p:sp>
      <p:sp>
        <p:nvSpPr>
          <p:cNvPr id="6" name="Rectángulo 5"/>
          <p:cNvSpPr/>
          <p:nvPr/>
        </p:nvSpPr>
        <p:spPr>
          <a:xfrm>
            <a:off x="794451" y="3744290"/>
            <a:ext cx="9235374" cy="738664"/>
          </a:xfrm>
          <a:prstGeom prst="rect">
            <a:avLst/>
          </a:prstGeom>
        </p:spPr>
        <p:txBody>
          <a:bodyPr wrap="square">
            <a:spAutoFit/>
          </a:bodyPr>
          <a:lstStyle/>
          <a:p>
            <a:endParaRPr lang="es-AR" dirty="0"/>
          </a:p>
          <a:p>
            <a:r>
              <a:rPr lang="es-AR" sz="2400" b="1" dirty="0"/>
              <a:t>Tiene un </a:t>
            </a:r>
            <a:r>
              <a:rPr lang="es-AR" sz="2400" b="1" dirty="0">
                <a:solidFill>
                  <a:srgbClr val="FF0000"/>
                </a:solidFill>
              </a:rPr>
              <a:t>DEBER JURIDICO </a:t>
            </a:r>
            <a:r>
              <a:rPr lang="es-AR" sz="2400" b="1" dirty="0"/>
              <a:t>de realizar a favor </a:t>
            </a:r>
          </a:p>
        </p:txBody>
      </p:sp>
      <p:sp>
        <p:nvSpPr>
          <p:cNvPr id="7" name="Rectángulo 6"/>
          <p:cNvSpPr/>
          <p:nvPr/>
        </p:nvSpPr>
        <p:spPr>
          <a:xfrm>
            <a:off x="7402496" y="4018062"/>
            <a:ext cx="2359941" cy="461665"/>
          </a:xfrm>
          <a:prstGeom prst="rect">
            <a:avLst/>
          </a:prstGeom>
        </p:spPr>
        <p:txBody>
          <a:bodyPr wrap="none">
            <a:spAutoFit/>
          </a:bodyPr>
          <a:lstStyle/>
          <a:p>
            <a:r>
              <a:rPr lang="es-AR" sz="2400" dirty="0"/>
              <a:t>del </a:t>
            </a:r>
            <a:r>
              <a:rPr lang="es-AR" sz="2400" b="1" dirty="0">
                <a:solidFill>
                  <a:srgbClr val="FFFF00"/>
                </a:solidFill>
              </a:rPr>
              <a:t>ACREEDOR</a:t>
            </a:r>
          </a:p>
        </p:txBody>
      </p:sp>
      <p:sp>
        <p:nvSpPr>
          <p:cNvPr id="9" name="Flecha abajo 8"/>
          <p:cNvSpPr/>
          <p:nvPr/>
        </p:nvSpPr>
        <p:spPr>
          <a:xfrm>
            <a:off x="5339593" y="2137893"/>
            <a:ext cx="404384" cy="322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Flecha abajo 10"/>
          <p:cNvSpPr/>
          <p:nvPr/>
        </p:nvSpPr>
        <p:spPr>
          <a:xfrm>
            <a:off x="5253038" y="3245330"/>
            <a:ext cx="524164" cy="772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abajo 11"/>
          <p:cNvSpPr/>
          <p:nvPr/>
        </p:nvSpPr>
        <p:spPr>
          <a:xfrm>
            <a:off x="5219813" y="4740294"/>
            <a:ext cx="524164" cy="772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2807124" y="5568592"/>
            <a:ext cx="5349541" cy="584775"/>
          </a:xfrm>
          <a:prstGeom prst="rect">
            <a:avLst/>
          </a:prstGeom>
        </p:spPr>
        <p:txBody>
          <a:bodyPr wrap="none">
            <a:spAutoFit/>
          </a:bodyPr>
          <a:lstStyle/>
          <a:p>
            <a:r>
              <a:rPr lang="es-AR" sz="3200" b="1" dirty="0"/>
              <a:t>determinada</a:t>
            </a:r>
            <a:r>
              <a:rPr lang="es-AR" sz="3200" b="1" dirty="0">
                <a:solidFill>
                  <a:srgbClr val="FF0000"/>
                </a:solidFill>
              </a:rPr>
              <a:t> </a:t>
            </a:r>
            <a:r>
              <a:rPr lang="es-AR" sz="3200" b="1" dirty="0">
                <a:solidFill>
                  <a:srgbClr val="FFFF00"/>
                </a:solidFill>
              </a:rPr>
              <a:t>PRESTACIÓN</a:t>
            </a:r>
          </a:p>
        </p:txBody>
      </p:sp>
    </p:spTree>
    <p:extLst>
      <p:ext uri="{BB962C8B-B14F-4D97-AF65-F5344CB8AC3E}">
        <p14:creationId xmlns:p14="http://schemas.microsoft.com/office/powerpoint/2010/main" val="258839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Articulo 728 CCN- Deber Moral</a:t>
            </a:r>
          </a:p>
        </p:txBody>
      </p:sp>
      <p:sp>
        <p:nvSpPr>
          <p:cNvPr id="3" name="Marcador de contenido 2"/>
          <p:cNvSpPr>
            <a:spLocks noGrp="1"/>
          </p:cNvSpPr>
          <p:nvPr>
            <p:ph idx="1"/>
          </p:nvPr>
        </p:nvSpPr>
        <p:spPr>
          <a:xfrm>
            <a:off x="1103312" y="2052918"/>
            <a:ext cx="9755188" cy="4195481"/>
          </a:xfrm>
        </p:spPr>
        <p:txBody>
          <a:bodyPr/>
          <a:lstStyle/>
          <a:p>
            <a:r>
              <a:rPr lang="es-AR" sz="3200" b="1" dirty="0"/>
              <a:t>LO ENTREGADO EN CUMPLIMIENTO DE DEBERES MORALES </a:t>
            </a:r>
            <a:r>
              <a:rPr lang="es-AR" sz="3200" b="1" dirty="0">
                <a:solidFill>
                  <a:schemeClr val="bg1"/>
                </a:solidFill>
                <a:highlight>
                  <a:srgbClr val="FFFF00"/>
                </a:highlight>
              </a:rPr>
              <a:t>ES IRREPETIBLE</a:t>
            </a:r>
          </a:p>
          <a:p>
            <a:endParaRPr lang="es-AR" b="1" dirty="0">
              <a:solidFill>
                <a:schemeClr val="accent2">
                  <a:lumMod val="60000"/>
                  <a:lumOff val="40000"/>
                </a:schemeClr>
              </a:solidFill>
            </a:endParaRPr>
          </a:p>
        </p:txBody>
      </p:sp>
      <p:pic>
        <p:nvPicPr>
          <p:cNvPr id="4" name="Imagen 3"/>
          <p:cNvPicPr>
            <a:picLocks noChangeAspect="1"/>
          </p:cNvPicPr>
          <p:nvPr/>
        </p:nvPicPr>
        <p:blipFill>
          <a:blip r:embed="rId2"/>
          <a:stretch>
            <a:fillRect/>
          </a:stretch>
        </p:blipFill>
        <p:spPr>
          <a:xfrm>
            <a:off x="1842428" y="3271234"/>
            <a:ext cx="3810000" cy="2857500"/>
          </a:xfrm>
          <a:prstGeom prst="rect">
            <a:avLst/>
          </a:prstGeom>
        </p:spPr>
      </p:pic>
      <p:pic>
        <p:nvPicPr>
          <p:cNvPr id="5" name="Imagen 4"/>
          <p:cNvPicPr>
            <a:picLocks noChangeAspect="1"/>
          </p:cNvPicPr>
          <p:nvPr/>
        </p:nvPicPr>
        <p:blipFill>
          <a:blip r:embed="rId3"/>
          <a:stretch>
            <a:fillRect/>
          </a:stretch>
        </p:blipFill>
        <p:spPr>
          <a:xfrm>
            <a:off x="6391543" y="3271234"/>
            <a:ext cx="4163498" cy="2857500"/>
          </a:xfrm>
          <a:prstGeom prst="rect">
            <a:avLst/>
          </a:prstGeom>
        </p:spPr>
      </p:pic>
    </p:spTree>
    <p:extLst>
      <p:ext uri="{BB962C8B-B14F-4D97-AF65-F5344CB8AC3E}">
        <p14:creationId xmlns:p14="http://schemas.microsoft.com/office/powerpoint/2010/main" val="92500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1304" y="330933"/>
            <a:ext cx="5289641" cy="523220"/>
          </a:xfrm>
          <a:prstGeom prst="rect">
            <a:avLst/>
          </a:prstGeom>
          <a:noFill/>
        </p:spPr>
        <p:txBody>
          <a:bodyPr wrap="square" rtlCol="0">
            <a:spAutoFit/>
          </a:bodyPr>
          <a:lstStyle/>
          <a:p>
            <a:r>
              <a:rPr lang="es-AR" sz="2800" b="1" dirty="0"/>
              <a:t>LAS DEUDAS NO SE PRESUMEN</a:t>
            </a:r>
          </a:p>
        </p:txBody>
      </p:sp>
      <p:sp>
        <p:nvSpPr>
          <p:cNvPr id="4" name="CuadroTexto 3"/>
          <p:cNvSpPr txBox="1"/>
          <p:nvPr/>
        </p:nvSpPr>
        <p:spPr>
          <a:xfrm>
            <a:off x="387518" y="3370184"/>
            <a:ext cx="5614037" cy="400110"/>
          </a:xfrm>
          <a:prstGeom prst="rect">
            <a:avLst/>
          </a:prstGeom>
          <a:noFill/>
          <a:ln>
            <a:solidFill>
              <a:srgbClr val="FF0000"/>
            </a:solidFill>
          </a:ln>
        </p:spPr>
        <p:txBody>
          <a:bodyPr wrap="none" rtlCol="0">
            <a:spAutoFit/>
          </a:bodyPr>
          <a:lstStyle/>
          <a:p>
            <a:r>
              <a:rPr lang="es-AR" sz="2000" b="1" dirty="0"/>
              <a:t>DEMOSTRADA QUE EXISTE UNA OBLIGACION</a:t>
            </a:r>
          </a:p>
        </p:txBody>
      </p:sp>
      <p:sp>
        <p:nvSpPr>
          <p:cNvPr id="6" name="CuadroTexto 5"/>
          <p:cNvSpPr txBox="1"/>
          <p:nvPr/>
        </p:nvSpPr>
        <p:spPr>
          <a:xfrm>
            <a:off x="1102192" y="5109106"/>
            <a:ext cx="4031873" cy="523220"/>
          </a:xfrm>
          <a:prstGeom prst="rect">
            <a:avLst/>
          </a:prstGeom>
          <a:noFill/>
          <a:ln>
            <a:solidFill>
              <a:schemeClr val="accent3">
                <a:lumMod val="60000"/>
                <a:lumOff val="40000"/>
              </a:schemeClr>
            </a:solidFill>
          </a:ln>
        </p:spPr>
        <p:txBody>
          <a:bodyPr wrap="none" rtlCol="0">
            <a:spAutoFit/>
          </a:bodyPr>
          <a:lstStyle/>
          <a:p>
            <a:r>
              <a:rPr lang="es-AR" sz="2800" b="1" dirty="0">
                <a:solidFill>
                  <a:srgbClr val="FFC000"/>
                </a:solidFill>
              </a:rPr>
              <a:t>LA CAUSA SE PRESUME</a:t>
            </a:r>
          </a:p>
        </p:txBody>
      </p:sp>
      <p:sp>
        <p:nvSpPr>
          <p:cNvPr id="7" name="Rectángulo 6"/>
          <p:cNvSpPr/>
          <p:nvPr/>
        </p:nvSpPr>
        <p:spPr>
          <a:xfrm>
            <a:off x="730739" y="1904824"/>
            <a:ext cx="5150769" cy="461665"/>
          </a:xfrm>
          <a:prstGeom prst="rect">
            <a:avLst/>
          </a:prstGeom>
          <a:ln w="19050">
            <a:solidFill>
              <a:schemeClr val="accent1"/>
            </a:solidFill>
          </a:ln>
        </p:spPr>
        <p:txBody>
          <a:bodyPr wrap="none">
            <a:spAutoFit/>
          </a:bodyPr>
          <a:lstStyle/>
          <a:p>
            <a:r>
              <a:rPr lang="es-AR" sz="2400" b="1" dirty="0"/>
              <a:t>EL DEUDOR CERCENA SU LIBERTAD</a:t>
            </a:r>
          </a:p>
        </p:txBody>
      </p:sp>
      <p:sp>
        <p:nvSpPr>
          <p:cNvPr id="8" name="Flecha abajo 7"/>
          <p:cNvSpPr/>
          <p:nvPr/>
        </p:nvSpPr>
        <p:spPr>
          <a:xfrm>
            <a:off x="2944264" y="990683"/>
            <a:ext cx="347730" cy="874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derecha 8"/>
          <p:cNvSpPr/>
          <p:nvPr/>
        </p:nvSpPr>
        <p:spPr>
          <a:xfrm rot="5400000">
            <a:off x="2670329" y="2717670"/>
            <a:ext cx="812021" cy="376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Flecha abajo 9"/>
          <p:cNvSpPr/>
          <p:nvPr/>
        </p:nvSpPr>
        <p:spPr>
          <a:xfrm>
            <a:off x="2828928" y="4006424"/>
            <a:ext cx="441627" cy="812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p:nvPicPr>
        <p:blipFill>
          <a:blip r:embed="rId2"/>
          <a:stretch>
            <a:fillRect/>
          </a:stretch>
        </p:blipFill>
        <p:spPr>
          <a:xfrm>
            <a:off x="6628950" y="4137228"/>
            <a:ext cx="4120657" cy="2466975"/>
          </a:xfrm>
          <a:prstGeom prst="rect">
            <a:avLst/>
          </a:prstGeom>
        </p:spPr>
      </p:pic>
      <p:pic>
        <p:nvPicPr>
          <p:cNvPr id="12" name="Imagen 11"/>
          <p:cNvPicPr>
            <a:picLocks noChangeAspect="1"/>
          </p:cNvPicPr>
          <p:nvPr/>
        </p:nvPicPr>
        <p:blipFill>
          <a:blip r:embed="rId3"/>
          <a:stretch>
            <a:fillRect/>
          </a:stretch>
        </p:blipFill>
        <p:spPr>
          <a:xfrm>
            <a:off x="6966516" y="1264118"/>
            <a:ext cx="4987493" cy="1743075"/>
          </a:xfrm>
          <a:prstGeom prst="rect">
            <a:avLst/>
          </a:prstGeom>
        </p:spPr>
      </p:pic>
      <p:sp>
        <p:nvSpPr>
          <p:cNvPr id="3" name="Flecha derecha 2"/>
          <p:cNvSpPr/>
          <p:nvPr/>
        </p:nvSpPr>
        <p:spPr>
          <a:xfrm>
            <a:off x="5481860" y="5219804"/>
            <a:ext cx="799295" cy="261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2566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0724" y="553650"/>
            <a:ext cx="10750549" cy="1470025"/>
          </a:xfrm>
          <a:ln>
            <a:solidFill>
              <a:schemeClr val="accent3">
                <a:lumMod val="60000"/>
                <a:lumOff val="40000"/>
              </a:schemeClr>
            </a:solidFill>
          </a:ln>
        </p:spPr>
        <p:txBody>
          <a:bodyPr/>
          <a:lstStyle/>
          <a:p>
            <a:pPr algn="ctr"/>
            <a:r>
              <a:rPr lang="es-AR" sz="5400" b="1" dirty="0"/>
              <a:t>BUENA FE</a:t>
            </a:r>
            <a:endParaRPr lang="es-AR" b="1" dirty="0"/>
          </a:p>
        </p:txBody>
      </p:sp>
      <p:sp>
        <p:nvSpPr>
          <p:cNvPr id="3" name="Subtítulo 2"/>
          <p:cNvSpPr>
            <a:spLocks noGrp="1"/>
          </p:cNvSpPr>
          <p:nvPr>
            <p:ph type="subTitle" idx="1"/>
          </p:nvPr>
        </p:nvSpPr>
        <p:spPr>
          <a:xfrm>
            <a:off x="720725" y="2546494"/>
            <a:ext cx="10750549" cy="1752600"/>
          </a:xfrm>
        </p:spPr>
        <p:txBody>
          <a:bodyPr/>
          <a:lstStyle/>
          <a:p>
            <a:pPr algn="ctr"/>
            <a:r>
              <a:rPr lang="es-AR" sz="3600" b="1" dirty="0">
                <a:solidFill>
                  <a:srgbClr val="FFFF00"/>
                </a:solidFill>
              </a:rPr>
              <a:t>DEUDOR Y ACREEDOR</a:t>
            </a:r>
          </a:p>
          <a:p>
            <a:pPr algn="l"/>
            <a:endParaRPr lang="es-AR" b="1" dirty="0"/>
          </a:p>
          <a:p>
            <a:pPr algn="l"/>
            <a:r>
              <a:rPr lang="es-AR" sz="2800" b="1" dirty="0"/>
              <a:t>ESTAN OBLIGADOS A OBRAR CON </a:t>
            </a:r>
            <a:r>
              <a:rPr lang="es-AR" sz="3200" b="1" dirty="0">
                <a:solidFill>
                  <a:srgbClr val="FFFF00"/>
                </a:solidFill>
              </a:rPr>
              <a:t>CUIDADO Y PREVISION</a:t>
            </a:r>
            <a:endParaRPr lang="es-AR" sz="2800" b="1" dirty="0">
              <a:solidFill>
                <a:srgbClr val="FFFF00"/>
              </a:solidFill>
            </a:endParaRPr>
          </a:p>
        </p:txBody>
      </p:sp>
      <p:sp>
        <p:nvSpPr>
          <p:cNvPr id="4" name="CuadroTexto 3"/>
          <p:cNvSpPr txBox="1"/>
          <p:nvPr/>
        </p:nvSpPr>
        <p:spPr>
          <a:xfrm>
            <a:off x="1092906" y="4679376"/>
            <a:ext cx="3921266" cy="584775"/>
          </a:xfrm>
          <a:prstGeom prst="rect">
            <a:avLst/>
          </a:prstGeom>
          <a:noFill/>
        </p:spPr>
        <p:txBody>
          <a:bodyPr wrap="none" rtlCol="0">
            <a:spAutoFit/>
          </a:bodyPr>
          <a:lstStyle/>
          <a:p>
            <a:r>
              <a:rPr lang="es-AR" sz="3200" b="1" dirty="0"/>
              <a:t>Articulo 729 CCN   </a:t>
            </a:r>
          </a:p>
        </p:txBody>
      </p:sp>
      <p:sp>
        <p:nvSpPr>
          <p:cNvPr id="5" name="Flecha abajo 4"/>
          <p:cNvSpPr/>
          <p:nvPr/>
        </p:nvSpPr>
        <p:spPr>
          <a:xfrm rot="16200000">
            <a:off x="5341026" y="4509178"/>
            <a:ext cx="428119" cy="1081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p:cNvSpPr txBox="1"/>
          <p:nvPr/>
        </p:nvSpPr>
        <p:spPr>
          <a:xfrm>
            <a:off x="6394962" y="4722382"/>
            <a:ext cx="4014240" cy="584775"/>
          </a:xfrm>
          <a:prstGeom prst="rect">
            <a:avLst/>
          </a:prstGeom>
          <a:noFill/>
        </p:spPr>
        <p:txBody>
          <a:bodyPr wrap="none" rtlCol="0">
            <a:spAutoFit/>
          </a:bodyPr>
          <a:lstStyle/>
          <a:p>
            <a:r>
              <a:rPr lang="es-AR" sz="3200" b="1" dirty="0"/>
              <a:t>ART. 9   y  10 CCCN</a:t>
            </a:r>
          </a:p>
        </p:txBody>
      </p:sp>
    </p:spTree>
    <p:extLst>
      <p:ext uri="{BB962C8B-B14F-4D97-AF65-F5344CB8AC3E}">
        <p14:creationId xmlns:p14="http://schemas.microsoft.com/office/powerpoint/2010/main" val="4095553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492</TotalTime>
  <Words>1678</Words>
  <Application>Microsoft Office PowerPoint</Application>
  <PresentationFormat>Panorámica</PresentationFormat>
  <Paragraphs>159</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Century Gothic</vt:lpstr>
      <vt:lpstr>Gill Sans</vt:lpstr>
      <vt:lpstr>Wingdings 3</vt:lpstr>
      <vt:lpstr>Ion</vt:lpstr>
      <vt:lpstr>UNIDAD 11-  De las Obligaciones Civiles y Comerciales</vt:lpstr>
      <vt:lpstr>BOLILLA 11:  DE LAS OBLIGACIONES CIVILES Y COMERCIALES </vt:lpstr>
      <vt:lpstr>DEFINICION DE OBLIGACION</vt:lpstr>
      <vt:lpstr>Definición legal de obligación  y “vínculo jurídico” </vt:lpstr>
      <vt:lpstr>Presentación de PowerPoint</vt:lpstr>
      <vt:lpstr>Presentación de PowerPoint</vt:lpstr>
      <vt:lpstr>Articulo 728 CCN- Deber Moral</vt:lpstr>
      <vt:lpstr>Presentación de PowerPoint</vt:lpstr>
      <vt:lpstr>BUENA FE</vt:lpstr>
      <vt:lpstr>DEL MODO DE EJERCER LOS DERECHOS </vt:lpstr>
      <vt:lpstr>DEBER Y FACULTAD  en la “Relación Jurídica”</vt:lpstr>
      <vt:lpstr>-EFECTOS-  ARTICULO 730.- Efectos con relación al ACREEDOR</vt:lpstr>
      <vt:lpstr>COSTAS Y HONORARIOS HASTA UN 25% por litigio judicial o arbitral</vt:lpstr>
      <vt:lpstr>¿ Cuáles son los elementos esenciales?</vt:lpstr>
      <vt:lpstr>Presentación de PowerPoint</vt:lpstr>
      <vt:lpstr>731.- Efectos con relación al deudor</vt:lpstr>
      <vt:lpstr>OBLIGACIONES PROTER REM</vt:lpstr>
      <vt:lpstr>ELEMENTOS ESENCIALES DE LA OBLIGACION</vt:lpstr>
      <vt:lpstr>Presentación de PowerPoint</vt:lpstr>
      <vt:lpstr>REQUISITOS PARA EL EJERCICIO</vt:lpstr>
      <vt:lpstr>ARTICULO 738.- Efectos. La acción directa produce los siguientes efectos: </vt:lpstr>
      <vt:lpstr>       27. Obligaciones en general. Disposiciones generales. Definición. Requisitos. Causa. Prueba de la existencia de la obligación. Deber moral. Buena fe. Efectos con relación al acreedor. Efectos con relación al deudor. Actuación de auxiliares. Reconocimiento de la obligación. Reconocimiento y promesa autónoma. Reconocimiento causal.  28. Obligaciones de dar dinero. Concepto. Obligación del deudor. Interés compensatorio. Interés moratorio. Interés punitorio. Anatocismo. Facultades judiciales. Cuantificación de un valor.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De las Obligaciones Civiles y Comerciales</dc:title>
  <dc:creator>user</dc:creator>
  <cp:lastModifiedBy>ROSANA TORANZO</cp:lastModifiedBy>
  <cp:revision>16</cp:revision>
  <dcterms:modified xsi:type="dcterms:W3CDTF">2025-10-21T11:48:34Z</dcterms:modified>
</cp:coreProperties>
</file>