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32"/>
  </p:notesMasterIdLst>
  <p:sldIdLst>
    <p:sldId id="307" r:id="rId2"/>
    <p:sldId id="345" r:id="rId3"/>
    <p:sldId id="332" r:id="rId4"/>
    <p:sldId id="333" r:id="rId5"/>
    <p:sldId id="334" r:id="rId6"/>
    <p:sldId id="335" r:id="rId7"/>
    <p:sldId id="336" r:id="rId8"/>
    <p:sldId id="338" r:id="rId9"/>
    <p:sldId id="337" r:id="rId10"/>
    <p:sldId id="352" r:id="rId11"/>
    <p:sldId id="341" r:id="rId12"/>
    <p:sldId id="346" r:id="rId13"/>
    <p:sldId id="339" r:id="rId14"/>
    <p:sldId id="340" r:id="rId15"/>
    <p:sldId id="347" r:id="rId16"/>
    <p:sldId id="342" r:id="rId17"/>
    <p:sldId id="348" r:id="rId18"/>
    <p:sldId id="343" r:id="rId19"/>
    <p:sldId id="344" r:id="rId20"/>
    <p:sldId id="359" r:id="rId21"/>
    <p:sldId id="360" r:id="rId22"/>
    <p:sldId id="361" r:id="rId23"/>
    <p:sldId id="349" r:id="rId24"/>
    <p:sldId id="350" r:id="rId25"/>
    <p:sldId id="353" r:id="rId26"/>
    <p:sldId id="354" r:id="rId27"/>
    <p:sldId id="355" r:id="rId28"/>
    <p:sldId id="356" r:id="rId29"/>
    <p:sldId id="357" r:id="rId30"/>
    <p:sldId id="358" r:id="rId3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69" d="100"/>
          <a:sy n="69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E946F-BA64-471B-8F61-10F4CC383F5F}" type="datetimeFigureOut">
              <a:rPr lang="es-AR" smtClean="0"/>
              <a:t>21/6/2025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A942A-15A0-4D4B-9E3A-6BACD74DAF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824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DA9560-1063-4B60-B7C6-941CDB00F6FF}" type="datetimeFigureOut">
              <a:rPr lang="es-AR" smtClean="0"/>
              <a:t>21/6/2025</a:t>
            </a:fld>
            <a:endParaRPr lang="es-AR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9E2F8FD-B74D-4759-9B9E-214AE746D63E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9560-1063-4B60-B7C6-941CDB00F6FF}" type="datetimeFigureOut">
              <a:rPr lang="es-AR" smtClean="0"/>
              <a:t>21/6/2025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F8FD-B74D-4759-9B9E-214AE746D63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82DA9560-1063-4B60-B7C6-941CDB00F6FF}" type="datetimeFigureOut">
              <a:rPr lang="es-AR" smtClean="0"/>
              <a:t>21/6/2025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E2F8FD-B74D-4759-9B9E-214AE746D63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9560-1063-4B60-B7C6-941CDB00F6FF}" type="datetimeFigureOut">
              <a:rPr lang="es-AR" smtClean="0"/>
              <a:t>21/6/2025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F8FD-B74D-4759-9B9E-214AE746D63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DA9560-1063-4B60-B7C6-941CDB00F6FF}" type="datetimeFigureOut">
              <a:rPr lang="es-AR" smtClean="0"/>
              <a:t>21/6/2025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F9E2F8FD-B74D-4759-9B9E-214AE746D63E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9560-1063-4B60-B7C6-941CDB00F6FF}" type="datetimeFigureOut">
              <a:rPr lang="es-AR" smtClean="0"/>
              <a:t>21/6/2025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F8FD-B74D-4759-9B9E-214AE746D63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9560-1063-4B60-B7C6-941CDB00F6FF}" type="datetimeFigureOut">
              <a:rPr lang="es-AR" smtClean="0"/>
              <a:t>21/6/2025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F8FD-B74D-4759-9B9E-214AE746D63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9560-1063-4B60-B7C6-941CDB00F6FF}" type="datetimeFigureOut">
              <a:rPr lang="es-AR" smtClean="0"/>
              <a:t>21/6/2025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F8FD-B74D-4759-9B9E-214AE746D63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DA9560-1063-4B60-B7C6-941CDB00F6FF}" type="datetimeFigureOut">
              <a:rPr lang="es-AR" smtClean="0"/>
              <a:t>21/6/2025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F8FD-B74D-4759-9B9E-214AE746D63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9560-1063-4B60-B7C6-941CDB00F6FF}" type="datetimeFigureOut">
              <a:rPr lang="es-AR" smtClean="0"/>
              <a:t>21/6/2025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F8FD-B74D-4759-9B9E-214AE746D63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9560-1063-4B60-B7C6-941CDB00F6FF}" type="datetimeFigureOut">
              <a:rPr lang="es-AR" smtClean="0"/>
              <a:t>21/6/2025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F8FD-B74D-4759-9B9E-214AE746D63E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2DA9560-1063-4B60-B7C6-941CDB00F6FF}" type="datetimeFigureOut">
              <a:rPr lang="es-AR" smtClean="0"/>
              <a:t>21/6/2025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9E2F8FD-B74D-4759-9B9E-214AE746D63E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sz="6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Derecho  Privado </a:t>
            </a:r>
            <a:r>
              <a:rPr lang="es-A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4077072"/>
            <a:ext cx="6400800" cy="1752600"/>
          </a:xfrm>
        </p:spPr>
        <p:txBody>
          <a:bodyPr>
            <a:normAutofit/>
          </a:bodyPr>
          <a:lstStyle/>
          <a:p>
            <a:r>
              <a:rPr lang="es-AR" sz="6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UNIDAD 5</a:t>
            </a:r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1259632" y="5375669"/>
            <a:ext cx="7756264" cy="80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73624"/>
              </a:buClr>
              <a:defRPr/>
            </a:pPr>
            <a:endParaRPr lang="es-AR" dirty="0">
              <a:solidFill>
                <a:sysClr val="windowText" lastClr="000000">
                  <a:lumMod val="85000"/>
                  <a:lumOff val="15000"/>
                </a:sysClr>
              </a:solidFill>
              <a:latin typeface="Book Antiqua"/>
            </a:endParaRPr>
          </a:p>
          <a:p>
            <a:pPr algn="r">
              <a:buClr>
                <a:srgbClr val="873624"/>
              </a:buClr>
              <a:defRPr/>
            </a:pPr>
            <a:r>
              <a:rPr lang="es-AR" b="1" dirty="0">
                <a:solidFill>
                  <a:srgbClr val="00B0F0"/>
                </a:solidFill>
                <a:latin typeface="Book Antiqua"/>
              </a:rPr>
              <a:t> </a:t>
            </a:r>
            <a:r>
              <a:rPr lang="es-AR" sz="2000" b="1" dirty="0">
                <a:solidFill>
                  <a:prstClr val="white">
                    <a:lumMod val="95000"/>
                    <a:lumOff val="5000"/>
                  </a:prstClr>
                </a:solidFill>
                <a:latin typeface="Book Antiqua"/>
              </a:rPr>
              <a:t>DRA. MARIA ROSANA TORANZO</a:t>
            </a:r>
          </a:p>
        </p:txBody>
      </p:sp>
      <p:pic>
        <p:nvPicPr>
          <p:cNvPr id="4098" name="Picture 2" descr="https://encrypted-tbn0.gstatic.com/images?q=tbn:ANd9GcTtdlfk4GYMR9nqZ2jJteErm09-SJdUZHXlCLGB2qIHrYERyo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08823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8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0394"/>
            <a:ext cx="7508785" cy="561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0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07904" y="492856"/>
            <a:ext cx="5105400" cy="1491630"/>
          </a:xfrm>
        </p:spPr>
        <p:txBody>
          <a:bodyPr/>
          <a:lstStyle/>
          <a:p>
            <a:r>
              <a:rPr lang="es-AR" sz="8800" dirty="0"/>
              <a:t>TUTELA</a:t>
            </a:r>
            <a:endParaRPr lang="es-A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56409" y="5118041"/>
            <a:ext cx="3515607" cy="1101248"/>
          </a:xfrm>
        </p:spPr>
        <p:txBody>
          <a:bodyPr>
            <a:normAutofit lnSpcReduction="10000"/>
          </a:bodyPr>
          <a:lstStyle/>
          <a:p>
            <a:r>
              <a:rPr lang="es-AR" sz="3600" dirty="0"/>
              <a:t>Sección 2</a:t>
            </a:r>
          </a:p>
          <a:p>
            <a:r>
              <a:rPr lang="es-AR" sz="3600" dirty="0"/>
              <a:t> Parágrafo 1*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076" y="2819466"/>
            <a:ext cx="3779912" cy="21202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8" y="908720"/>
            <a:ext cx="4264557" cy="496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55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936" y="101428"/>
            <a:ext cx="7242048" cy="1143000"/>
          </a:xfrm>
        </p:spPr>
        <p:txBody>
          <a:bodyPr/>
          <a:lstStyle/>
          <a:p>
            <a:pPr algn="ctr"/>
            <a:r>
              <a:rPr lang="es-AR" dirty="0"/>
              <a:t>Tutela y curatela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457200" y="2492896"/>
            <a:ext cx="705678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dirty="0"/>
              <a:t>Hoy se encuentran reglados en la “Parte General” dentro del Libro Primero del CCCN </a:t>
            </a:r>
          </a:p>
        </p:txBody>
      </p:sp>
      <p:sp>
        <p:nvSpPr>
          <p:cNvPr id="4" name="Flecha abajo 3"/>
          <p:cNvSpPr/>
          <p:nvPr/>
        </p:nvSpPr>
        <p:spPr>
          <a:xfrm>
            <a:off x="3635896" y="1463040"/>
            <a:ext cx="288032" cy="813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Flecha abajo 4"/>
          <p:cNvSpPr/>
          <p:nvPr/>
        </p:nvSpPr>
        <p:spPr>
          <a:xfrm>
            <a:off x="3599892" y="4172062"/>
            <a:ext cx="360040" cy="769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redondeado 5"/>
          <p:cNvSpPr/>
          <p:nvPr/>
        </p:nvSpPr>
        <p:spPr>
          <a:xfrm>
            <a:off x="683568" y="5180173"/>
            <a:ext cx="683041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/>
              <a:t>Se ha cambiado </a:t>
            </a:r>
            <a:r>
              <a:rPr lang="es-AR" sz="2400" b="1" dirty="0"/>
              <a:t>la finalidad </a:t>
            </a:r>
            <a:r>
              <a:rPr lang="es-AR" b="1" dirty="0"/>
              <a:t>de estos institutos jurídicos ya que actualmente la idea no es GOBERNAR la vida y los BIENES de los menores sin patria potestad</a:t>
            </a:r>
          </a:p>
        </p:txBody>
      </p:sp>
    </p:spTree>
    <p:extLst>
      <p:ext uri="{BB962C8B-B14F-4D97-AF65-F5344CB8AC3E}">
        <p14:creationId xmlns:p14="http://schemas.microsoft.com/office/powerpoint/2010/main" val="3382450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6000" dirty="0"/>
              <a:t>LA tutela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9416"/>
            <a:ext cx="7715200" cy="4846320"/>
          </a:xfrm>
        </p:spPr>
        <p:txBody>
          <a:bodyPr/>
          <a:lstStyle/>
          <a:p>
            <a:r>
              <a:rPr lang="es-AR" dirty="0"/>
              <a:t>está destinada a brindar </a:t>
            </a:r>
            <a:r>
              <a:rPr lang="es-AR" sz="2800" b="1" u="sng" dirty="0">
                <a:solidFill>
                  <a:srgbClr val="FF0000"/>
                </a:solidFill>
              </a:rPr>
              <a:t>PROTECCIÓN</a:t>
            </a:r>
            <a:r>
              <a:rPr lang="es-AR" dirty="0"/>
              <a:t> a la </a:t>
            </a:r>
            <a:r>
              <a:rPr lang="es-AR" sz="3200" b="1" dirty="0"/>
              <a:t>persona y bienes de un niño, niña o adolescente </a:t>
            </a:r>
            <a:r>
              <a:rPr lang="es-AR" dirty="0"/>
              <a:t>que no ha alcanzado la plenitud de su capacidad civil cuando no haya persona que ejerza la responsabilidad parental.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030228"/>
            <a:ext cx="4536504" cy="25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60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239000" cy="1143000"/>
          </a:xfrm>
        </p:spPr>
        <p:txBody>
          <a:bodyPr/>
          <a:lstStyle/>
          <a:p>
            <a:pPr algn="ctr"/>
            <a:r>
              <a:rPr lang="es-AR" sz="4800" dirty="0"/>
              <a:t>Caracteres.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04" y="1268760"/>
            <a:ext cx="7128792" cy="5328592"/>
          </a:xfrm>
        </p:spPr>
        <p:txBody>
          <a:bodyPr>
            <a:normAutofit lnSpcReduction="10000"/>
          </a:bodyPr>
          <a:lstStyle/>
          <a:p>
            <a:r>
              <a:rPr lang="es-AR" dirty="0"/>
              <a:t>La tutela puede ser ejercida por una o más personas, conforme aquello que más beneficie al niño, niña o adolescente.</a:t>
            </a:r>
          </a:p>
          <a:p>
            <a:endParaRPr lang="es-AR" dirty="0"/>
          </a:p>
          <a:p>
            <a:r>
              <a:rPr lang="es-AR" dirty="0"/>
              <a:t>Si es ejercida por más de una persona, las diferencias de criterio, deben ser dirimidas ante el juez que haya discernido la tutela, con la debida intervención del Ministerio Público.</a:t>
            </a:r>
          </a:p>
          <a:p>
            <a:endParaRPr lang="es-AR" dirty="0"/>
          </a:p>
          <a:p>
            <a:r>
              <a:rPr lang="es-AR" dirty="0"/>
              <a:t>El cargo de tutor es intransmisible; el Ministerio Público interviene según lo dispuesto en el artículo 103.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69184" y="2383185"/>
            <a:ext cx="6858000" cy="209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48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332656"/>
            <a:ext cx="7632848" cy="610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28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15200" cy="1143000"/>
          </a:xfrm>
        </p:spPr>
        <p:txBody>
          <a:bodyPr>
            <a:noAutofit/>
          </a:bodyPr>
          <a:lstStyle/>
          <a:p>
            <a:r>
              <a:rPr lang="es-AR" sz="4000" dirty="0"/>
              <a:t>TUTOR DESIGNADO POR LOS PADRES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124744"/>
            <a:ext cx="3096344" cy="230425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79512" y="3789040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/>
              <a:t>Cualquiera de los padres que no se encuentre privado o suspendido del ejercicio de la responsabilidad parental puede nombrar tutor o tutores a sus hijos menores de edad, </a:t>
            </a:r>
            <a:r>
              <a:rPr lang="es-AR" sz="2800" b="1" u="sng" dirty="0"/>
              <a:t>sea por testamento o por escritura pública</a:t>
            </a:r>
            <a:r>
              <a:rPr lang="es-AR" sz="2000" dirty="0"/>
              <a:t>. Esta designación debe ser aprobada judicialmente. Se tienen por no escritas las disposiciones que eximen al tutor de hacer inventario, lo autorizan a recibir los bienes sin cumplir ese requisito, o lo liberan del deber de rendir cuentas.</a:t>
            </a:r>
          </a:p>
        </p:txBody>
      </p:sp>
    </p:spTree>
    <p:extLst>
      <p:ext uri="{BB962C8B-B14F-4D97-AF65-F5344CB8AC3E}">
        <p14:creationId xmlns:p14="http://schemas.microsoft.com/office/powerpoint/2010/main" val="2056474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22920"/>
          </a:xfrm>
        </p:spPr>
        <p:txBody>
          <a:bodyPr>
            <a:normAutofit fontScale="90000"/>
          </a:bodyPr>
          <a:lstStyle/>
          <a:p>
            <a:r>
              <a:rPr lang="es-AR" dirty="0"/>
              <a:t>Tutela dativa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555776" y="786466"/>
            <a:ext cx="55446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dirty="0"/>
              <a:t>La determina y decide el JUEZ</a:t>
            </a:r>
          </a:p>
        </p:txBody>
      </p:sp>
      <p:sp>
        <p:nvSpPr>
          <p:cNvPr id="4" name="Estrella de 5 puntas 3"/>
          <p:cNvSpPr/>
          <p:nvPr/>
        </p:nvSpPr>
        <p:spPr>
          <a:xfrm>
            <a:off x="4131479" y="276534"/>
            <a:ext cx="576064" cy="4103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87234"/>
            <a:ext cx="2232248" cy="314660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55776" y="1916832"/>
            <a:ext cx="5544616" cy="3146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/>
              <a:t>SE LA OTORGARÁ A LA PERSONA MAS IDONEA PARA EJERCERLA!</a:t>
            </a:r>
          </a:p>
          <a:p>
            <a:pPr algn="ctr"/>
            <a:r>
              <a:rPr lang="es-AR" sz="2000" dirty="0"/>
              <a:t>Se tomarán en cuenta condiciones y circunstancias como la económica, afectivas, sociales y morales.</a:t>
            </a:r>
          </a:p>
          <a:p>
            <a:pPr algn="ctr"/>
            <a:r>
              <a:rPr lang="es-AR" sz="2000" dirty="0"/>
              <a:t>El fin es lograr el desarrollo integral del menor como verdadero SUJETO DE DERECHOS y que pueda construir su propio PROYECTO DE VIDA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611560" y="5517232"/>
            <a:ext cx="72728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/>
              <a:t>EL JUEZ PUEDE DESIGNAR A UN SOLO TUTOR PARA DOS MENORES SI FUERAN HERMANOS o POR RAZONES DE CONVENIENCIA</a:t>
            </a:r>
          </a:p>
        </p:txBody>
      </p:sp>
    </p:spTree>
    <p:extLst>
      <p:ext uri="{BB962C8B-B14F-4D97-AF65-F5344CB8AC3E}">
        <p14:creationId xmlns:p14="http://schemas.microsoft.com/office/powerpoint/2010/main" val="705201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DISCERNIMIENTO DE LA TUTELA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57200" y="1700808"/>
            <a:ext cx="8147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/>
              <a:t>La tutela es siempre discernida judicialmente. Para el discernimiento de la tutela es competente el juez del lugar donde el niño, niña o adolescente tiene su centro de vida.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570" y="3429000"/>
            <a:ext cx="3197308" cy="28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87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Audiencia con el menor de edad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57200" y="1582341"/>
            <a:ext cx="476287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sz="2000" dirty="0"/>
              <a:t>Para el discernimiento de la tutela, y para cualquier otra decisión relativa a la persona menor de edad, el juez debe:</a:t>
            </a:r>
          </a:p>
          <a:p>
            <a:endParaRPr lang="es-AR" sz="2000" dirty="0"/>
          </a:p>
          <a:p>
            <a:r>
              <a:rPr lang="es-AR" sz="2000" dirty="0"/>
              <a:t>a) oír previamente al niño, niña o adolescente;</a:t>
            </a:r>
          </a:p>
          <a:p>
            <a:endParaRPr lang="es-AR" sz="2000" dirty="0"/>
          </a:p>
          <a:p>
            <a:r>
              <a:rPr lang="es-AR" sz="2000" dirty="0"/>
              <a:t>b) tener en cuenta sus manifestaciones en función de su edad y madurez;</a:t>
            </a:r>
          </a:p>
          <a:p>
            <a:endParaRPr lang="es-AR" sz="2000" dirty="0"/>
          </a:p>
          <a:p>
            <a:r>
              <a:rPr lang="es-AR" sz="2000" dirty="0"/>
              <a:t>c) decidir atendiendo primordialmente a su interés superior.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988840"/>
            <a:ext cx="3810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0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586"/>
            <a:ext cx="8146473" cy="583264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39552" y="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>
                <a:solidFill>
                  <a:srgbClr val="FF0000"/>
                </a:solidFill>
              </a:rPr>
              <a:t>Eje Temático II:</a:t>
            </a:r>
          </a:p>
          <a:p>
            <a:pPr algn="ctr"/>
            <a:r>
              <a:rPr lang="es-AR" dirty="0">
                <a:solidFill>
                  <a:srgbClr val="FF0000"/>
                </a:solidFill>
              </a:rPr>
              <a:t> “LOS SUJETOS” EN LA RELACION JURIDICA </a:t>
            </a:r>
          </a:p>
          <a:p>
            <a:pPr algn="ctr"/>
            <a:r>
              <a:rPr lang="es-AR" dirty="0">
                <a:solidFill>
                  <a:srgbClr val="FF0000"/>
                </a:solidFill>
              </a:rPr>
              <a:t>DE DERECHO PRIVADO</a:t>
            </a:r>
          </a:p>
        </p:txBody>
      </p:sp>
    </p:spTree>
    <p:extLst>
      <p:ext uri="{BB962C8B-B14F-4D97-AF65-F5344CB8AC3E}">
        <p14:creationId xmlns:p14="http://schemas.microsoft.com/office/powerpoint/2010/main" val="1551598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AR" dirty="0"/>
              <a:t>ARTICULO 115.- </a:t>
            </a:r>
            <a:br>
              <a:rPr lang="es-AR" dirty="0"/>
            </a:br>
            <a:r>
              <a:rPr lang="es-AR" sz="4400" dirty="0"/>
              <a:t>Inventario y avalúo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772816"/>
            <a:ext cx="7715200" cy="4846320"/>
          </a:xfrm>
        </p:spPr>
        <p:txBody>
          <a:bodyPr>
            <a:normAutofit/>
          </a:bodyPr>
          <a:lstStyle/>
          <a:p>
            <a:r>
              <a:rPr lang="es-AR" sz="2000" dirty="0"/>
              <a:t>Discernida la tutela, </a:t>
            </a:r>
            <a:r>
              <a:rPr lang="es-AR" sz="3200" dirty="0">
                <a:solidFill>
                  <a:srgbClr val="FF0000"/>
                </a:solidFill>
              </a:rPr>
              <a:t>los bienes del tutelado deben ser entregados al tutor, previo inventario y avalúo que realiza quien el juez designa.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32" y="4195976"/>
            <a:ext cx="3312368" cy="20413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4195976"/>
            <a:ext cx="3340224" cy="20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17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20755" y="131229"/>
            <a:ext cx="7128792" cy="993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/>
              <a:t>Hasta tanto se haga el inventario, el tutor sólo puede tomar las medidas que sean </a:t>
            </a:r>
          </a:p>
          <a:p>
            <a:pPr algn="ctr"/>
            <a:r>
              <a:rPr lang="es-AR" sz="2400" dirty="0"/>
              <a:t>URGENTES Y NECESARIAS.</a:t>
            </a:r>
          </a:p>
        </p:txBody>
      </p:sp>
      <p:sp>
        <p:nvSpPr>
          <p:cNvPr id="4" name="Flecha abajo 3"/>
          <p:cNvSpPr/>
          <p:nvPr/>
        </p:nvSpPr>
        <p:spPr>
          <a:xfrm>
            <a:off x="683568" y="1590033"/>
            <a:ext cx="389950" cy="90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redondeado 4"/>
          <p:cNvSpPr/>
          <p:nvPr/>
        </p:nvSpPr>
        <p:spPr>
          <a:xfrm>
            <a:off x="1403648" y="1377013"/>
            <a:ext cx="710338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  <a:p>
            <a:pPr algn="ctr"/>
            <a:r>
              <a:rPr lang="es-AR" sz="2400" dirty="0"/>
              <a:t>Los bienes que el niño, niña o adolescente adquiera por sucesión u otro título deben inventariarse y tasarse de la misma forma</a:t>
            </a:r>
            <a:r>
              <a:rPr lang="es-AR" sz="2000" dirty="0"/>
              <a:t>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55" y="5517232"/>
            <a:ext cx="7541406" cy="104250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033" y="3005735"/>
            <a:ext cx="3511502" cy="238224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006436"/>
            <a:ext cx="3413237" cy="238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68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323528" y="178296"/>
            <a:ext cx="38884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CuadroTexto 3"/>
          <p:cNvSpPr txBox="1"/>
          <p:nvPr/>
        </p:nvSpPr>
        <p:spPr>
          <a:xfrm>
            <a:off x="359532" y="404663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solidFill>
                  <a:schemeClr val="bg1"/>
                </a:solidFill>
              </a:rPr>
              <a:t>CONFLICTO DE INTERESES</a:t>
            </a:r>
          </a:p>
        </p:txBody>
      </p:sp>
      <p:sp>
        <p:nvSpPr>
          <p:cNvPr id="5" name="Elipse 4"/>
          <p:cNvSpPr/>
          <p:nvPr/>
        </p:nvSpPr>
        <p:spPr>
          <a:xfrm>
            <a:off x="1367644" y="1319063"/>
            <a:ext cx="280831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En caso de desacuerdo entre representante y representado 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4365683" y="2003139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/>
          <p:cNvSpPr/>
          <p:nvPr/>
        </p:nvSpPr>
        <p:spPr>
          <a:xfrm>
            <a:off x="5220072" y="1534254"/>
            <a:ext cx="27363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El juez puede designar un representante especial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683568" y="3284984"/>
            <a:ext cx="79208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redondeado 8"/>
          <p:cNvSpPr/>
          <p:nvPr/>
        </p:nvSpPr>
        <p:spPr>
          <a:xfrm>
            <a:off x="1943708" y="3284984"/>
            <a:ext cx="4932548" cy="99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Menor de 13 años puede tener asistencia letrada para actuar en juicio contra sus padres</a:t>
            </a:r>
          </a:p>
        </p:txBody>
      </p:sp>
    </p:spTree>
    <p:extLst>
      <p:ext uri="{BB962C8B-B14F-4D97-AF65-F5344CB8AC3E}">
        <p14:creationId xmlns:p14="http://schemas.microsoft.com/office/powerpoint/2010/main" val="2806783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873" y="1124744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/>
              <a:t>REPRESENTACIÓN, DISPOSICIÓN Y ADMINISTRACIÓN DE LOS BIENES DEL HIJO</a:t>
            </a:r>
            <a:br>
              <a:rPr lang="es-AR" dirty="0"/>
            </a:br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535873" y="2060848"/>
            <a:ext cx="7110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MENOR DE EDAD. Representación. Oposición al juicio. Juicio contra los progenitores. Hijo</a:t>
            </a:r>
          </a:p>
          <a:p>
            <a:r>
              <a:rPr lang="es-AR" dirty="0"/>
              <a:t>adolescente en juicio. Contratos por servicios del hijo menor de dieciséis años. Contratos por</a:t>
            </a:r>
          </a:p>
          <a:p>
            <a:r>
              <a:rPr lang="es-AR" dirty="0"/>
              <a:t>servicios del hijo mayor de dieciséis años. Presunción de autorización para hijo mayor de dieciséis</a:t>
            </a:r>
          </a:p>
          <a:p>
            <a:r>
              <a:rPr lang="es-AR" dirty="0"/>
              <a:t>años. 684.- Contratos de escasa cuantía. Administración de los bienes. Excepciones a la</a:t>
            </a:r>
          </a:p>
          <a:p>
            <a:r>
              <a:rPr lang="es-AR" dirty="0"/>
              <a:t>administración. Designación voluntaria de administrador. Desacuerdos. Contratos prohibidos.</a:t>
            </a:r>
          </a:p>
          <a:p>
            <a:r>
              <a:rPr lang="es-AR" dirty="0"/>
              <a:t>Contratos con terceros. Contratos de locación. Actos que necesitan autorización judicial Obligación</a:t>
            </a:r>
          </a:p>
          <a:p>
            <a:r>
              <a:rPr lang="es-AR" dirty="0"/>
              <a:t>de realizar inventario. Pérdida de la administración. Administración y privación de responsabilidad</a:t>
            </a:r>
          </a:p>
          <a:p>
            <a:r>
              <a:rPr lang="es-AR" dirty="0"/>
              <a:t>parental. Remoción de la administración. Rentas. Utilización de las rentas. </a:t>
            </a:r>
          </a:p>
        </p:txBody>
      </p:sp>
    </p:spTree>
    <p:extLst>
      <p:ext uri="{BB962C8B-B14F-4D97-AF65-F5344CB8AC3E}">
        <p14:creationId xmlns:p14="http://schemas.microsoft.com/office/powerpoint/2010/main" val="2338672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39752" y="188640"/>
            <a:ext cx="5105400" cy="1412728"/>
          </a:xfrm>
        </p:spPr>
        <p:txBody>
          <a:bodyPr/>
          <a:lstStyle/>
          <a:p>
            <a:r>
              <a:rPr lang="es-AR" sz="6000" dirty="0"/>
              <a:t>CURATELA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03848" y="1772816"/>
            <a:ext cx="5114778" cy="1101248"/>
          </a:xfrm>
        </p:spPr>
        <p:txBody>
          <a:bodyPr/>
          <a:lstStyle/>
          <a:p>
            <a:r>
              <a:rPr lang="es-AR" dirty="0"/>
              <a:t>Código Civil y Comercial de la Nación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636912"/>
            <a:ext cx="5330956" cy="37444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694885" y="2490707"/>
            <a:ext cx="6192689" cy="18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60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1143000"/>
          </a:xfrm>
        </p:spPr>
        <p:txBody>
          <a:bodyPr>
            <a:noAutofit/>
          </a:bodyPr>
          <a:lstStyle/>
          <a:p>
            <a:r>
              <a:rPr lang="es-AR" sz="4000" dirty="0"/>
              <a:t>Que es la curatela ??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463040"/>
            <a:ext cx="8208912" cy="513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46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43192" cy="1173480"/>
          </a:xfrm>
        </p:spPr>
        <p:txBody>
          <a:bodyPr>
            <a:normAutofit/>
          </a:bodyPr>
          <a:lstStyle/>
          <a:p>
            <a:r>
              <a:rPr lang="es-AR" sz="3600" dirty="0"/>
              <a:t>QUE NORMAS SE LE APLICAN???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643192" cy="1151384"/>
          </a:xfrm>
        </p:spPr>
        <p:txBody>
          <a:bodyPr/>
          <a:lstStyle/>
          <a:p>
            <a:r>
              <a:rPr lang="es-AR" dirty="0"/>
              <a:t>LAS MISMAS NORMAS QUE ESTABLECE EL CCCN PARA LA TUTELA!!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3573016"/>
            <a:ext cx="7643192" cy="1173480"/>
          </a:xfrm>
          <a:prstGeom prst="rect">
            <a:avLst/>
          </a:prstGeom>
        </p:spPr>
        <p:txBody>
          <a:bodyPr vert="horz" wrap="square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400" b="1" kern="1200" cap="all" baseline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AR" sz="3600" dirty="0"/>
              <a:t>QUE FUNCION CUMPLE EL CURADOR ??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457200" y="4956729"/>
            <a:ext cx="727280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/>
              <a:t>La principal función del curador es la de cuidar a la persona y los bienes de la persona incapaz, y tratar de que recupere su salud. Las rentas de los bienes de la persona protegida deben ser destinadas preferentemente a ese fin</a:t>
            </a:r>
            <a:r>
              <a:rPr lang="es-A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7618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33" y="254694"/>
            <a:ext cx="5897880" cy="421352"/>
          </a:xfrm>
        </p:spPr>
        <p:txBody>
          <a:bodyPr/>
          <a:lstStyle/>
          <a:p>
            <a:r>
              <a:rPr lang="es-AR" dirty="0"/>
              <a:t>Quienes  pueden ser curadores ??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1242508" y="1451901"/>
            <a:ext cx="5897880" cy="602512"/>
          </a:xfrm>
        </p:spPr>
        <p:txBody>
          <a:bodyPr>
            <a:normAutofit/>
          </a:bodyPr>
          <a:lstStyle/>
          <a:p>
            <a:r>
              <a:rPr lang="es-AR" sz="2400" dirty="0">
                <a:solidFill>
                  <a:schemeClr val="bg2">
                    <a:lumMod val="50000"/>
                  </a:schemeClr>
                </a:solidFill>
              </a:rPr>
              <a:t>Puede existir una directiva anticipada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AR" dirty="0"/>
              <a:t>La persona capaz puede designar quien ha de ejercer su curatela.</a:t>
            </a:r>
          </a:p>
          <a:p>
            <a:pPr algn="just"/>
            <a:endParaRPr lang="es-AR" dirty="0"/>
          </a:p>
          <a:p>
            <a:pPr algn="just"/>
            <a:r>
              <a:rPr lang="es-AR" dirty="0"/>
              <a:t>Los padres pueden nombrar curadores y apoyos de sus hijos incapaces o con capacidad restringida, en los casos y con las formas en que pueden designarles tutores.</a:t>
            </a:r>
          </a:p>
          <a:p>
            <a:endParaRPr lang="es-AR" dirty="0"/>
          </a:p>
          <a:p>
            <a:r>
              <a:rPr lang="es-AR" dirty="0"/>
              <a:t>Cualquiera de estas designaciones debe ser aprobada judicialmente.</a:t>
            </a:r>
          </a:p>
        </p:txBody>
      </p:sp>
      <p:sp>
        <p:nvSpPr>
          <p:cNvPr id="5" name="Flecha abajo 4"/>
          <p:cNvSpPr/>
          <p:nvPr/>
        </p:nvSpPr>
        <p:spPr>
          <a:xfrm>
            <a:off x="3788668" y="754008"/>
            <a:ext cx="207268" cy="611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0614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 falta de designación expresa por parte de persona capaz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3527648"/>
          </a:xfrm>
        </p:spPr>
        <p:txBody>
          <a:bodyPr/>
          <a:lstStyle/>
          <a:p>
            <a:r>
              <a:rPr lang="es-AR" dirty="0"/>
              <a:t>el juez puede nombrar al cónyuge no separado de hecho.</a:t>
            </a:r>
          </a:p>
          <a:p>
            <a:r>
              <a:rPr lang="es-AR" dirty="0"/>
              <a:t> al conviviente.</a:t>
            </a:r>
          </a:p>
          <a:p>
            <a:r>
              <a:rPr lang="es-AR" dirty="0"/>
              <a:t> A los hijos, padres o hermanos de la persona a proteger según quien tenga mayor aptitud. </a:t>
            </a:r>
          </a:p>
        </p:txBody>
      </p:sp>
    </p:spTree>
    <p:extLst>
      <p:ext uri="{BB962C8B-B14F-4D97-AF65-F5344CB8AC3E}">
        <p14:creationId xmlns:p14="http://schemas.microsoft.com/office/powerpoint/2010/main" val="1783480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Que se debe tener en cuenta para la </a:t>
            </a:r>
            <a:r>
              <a:rPr lang="es-AR" dirty="0" err="1"/>
              <a:t>designacion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 rot="20038350">
            <a:off x="209557" y="2102315"/>
            <a:ext cx="7232156" cy="652923"/>
          </a:xfrm>
        </p:spPr>
        <p:txBody>
          <a:bodyPr/>
          <a:lstStyle/>
          <a:p>
            <a:r>
              <a:rPr lang="es-AR" sz="3600" dirty="0"/>
              <a:t>la idoneidad moral y económica.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308874"/>
            <a:ext cx="3168352" cy="23033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507779"/>
            <a:ext cx="362258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5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032" y="259405"/>
            <a:ext cx="5256584" cy="2069976"/>
          </a:xfrm>
        </p:spPr>
        <p:txBody>
          <a:bodyPr>
            <a:normAutofit/>
          </a:bodyPr>
          <a:lstStyle/>
          <a:p>
            <a:r>
              <a:rPr lang="es-AR" sz="4000" dirty="0"/>
              <a:t>Representación </a:t>
            </a:r>
            <a:br>
              <a:rPr lang="es-AR" sz="4000" dirty="0"/>
            </a:br>
            <a:r>
              <a:rPr lang="es-AR" sz="4000" dirty="0"/>
              <a:t>y asistencia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AR" sz="4800" dirty="0"/>
              <a:t>Capitulo 10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r="12592"/>
          <a:stretch>
            <a:fillRect/>
          </a:stretch>
        </p:blipFill>
        <p:spPr bwMode="auto">
          <a:xfrm>
            <a:off x="653792" y="997634"/>
            <a:ext cx="4206240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715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sz="4900" dirty="0"/>
              <a:t>Persona protegida con hijos. </a:t>
            </a:r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652096" y="1700808"/>
            <a:ext cx="68522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3200" dirty="0"/>
              <a:t>El curador de la persona incapaz es tutor de los hijos menores de éste.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3200" dirty="0"/>
              <a:t>el juez puede otorgar la guarda del hijo menor de edad a un tercero.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3200" dirty="0">
                <a:solidFill>
                  <a:schemeClr val="bg2">
                    <a:lumMod val="50000"/>
                  </a:schemeClr>
                </a:solidFill>
              </a:rPr>
              <a:t>Lo designa tutor para que lo represente en las cuestiones “patrimoniales”.</a:t>
            </a:r>
          </a:p>
        </p:txBody>
      </p:sp>
    </p:spTree>
    <p:extLst>
      <p:ext uri="{BB962C8B-B14F-4D97-AF65-F5344CB8AC3E}">
        <p14:creationId xmlns:p14="http://schemas.microsoft.com/office/powerpoint/2010/main" val="103544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2004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s-AR" sz="4400" dirty="0"/>
              <a:t>Regla general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9251" y="3534013"/>
            <a:ext cx="7239000" cy="2736304"/>
          </a:xfrm>
        </p:spPr>
        <p:txBody>
          <a:bodyPr/>
          <a:lstStyle/>
          <a:p>
            <a:r>
              <a:rPr lang="es-AR" sz="2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ea typeface="+mj-ea"/>
                <a:cs typeface="+mj-cs"/>
              </a:rPr>
              <a:t>Las personas incapaces ejercen por medio de sus representantes los derechos que no pueden ejercer por sí</a:t>
            </a:r>
            <a:r>
              <a:rPr lang="es-AR" sz="3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+mj-cs"/>
              </a:rPr>
              <a:t>.</a:t>
            </a: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276323" y="1737829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>
                <a:solidFill>
                  <a:schemeClr val="accent1">
                    <a:lumMod val="75000"/>
                  </a:schemeClr>
                </a:solidFill>
              </a:rPr>
              <a:t>Las personas vulnerables, cuya capacidad de obrar sus derechos se encuentra limitada por la ley, se encuentran resguardadas por un sistema de protección denominado “representación”.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466" y="147422"/>
            <a:ext cx="2421965" cy="15421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1" y="4866460"/>
            <a:ext cx="2857500" cy="17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65976"/>
            <a:ext cx="5897880" cy="1173480"/>
          </a:xfrm>
        </p:spPr>
        <p:txBody>
          <a:bodyPr>
            <a:normAutofit fontScale="90000"/>
          </a:bodyPr>
          <a:lstStyle/>
          <a:p>
            <a:pPr algn="ctr"/>
            <a:r>
              <a:rPr lang="es-AR" sz="4400" dirty="0"/>
              <a:t>La representación es necesaria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01115" y="1578144"/>
            <a:ext cx="7992888" cy="5143232"/>
          </a:xfrm>
        </p:spPr>
        <p:txBody>
          <a:bodyPr/>
          <a:lstStyle/>
          <a:p>
            <a:pPr marL="0" indent="0" algn="ctr">
              <a:buNone/>
            </a:pPr>
            <a:r>
              <a:rPr lang="es-AR" dirty="0"/>
              <a:t>Para todas aquellas personas enumeradas taxativamente en el art. 24 </a:t>
            </a:r>
            <a:r>
              <a:rPr lang="es-AR" dirty="0" err="1"/>
              <a:t>CCyC</a:t>
            </a:r>
            <a:r>
              <a:rPr lang="es-AR" dirty="0"/>
              <a:t>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4563" y="3429000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es-AR" sz="2600" dirty="0">
                <a:solidFill>
                  <a:prstClr val="black"/>
                </a:solidFill>
              </a:rPr>
              <a:t>Personas por nacer.</a:t>
            </a:r>
          </a:p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es-AR" sz="2600" dirty="0">
                <a:solidFill>
                  <a:prstClr val="black"/>
                </a:solidFill>
              </a:rPr>
              <a:t>Menores de edad</a:t>
            </a:r>
          </a:p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es-AR" sz="2600" dirty="0">
                <a:solidFill>
                  <a:prstClr val="black"/>
                </a:solidFill>
              </a:rPr>
              <a:t>Personas declaradas </a:t>
            </a:r>
            <a:r>
              <a:rPr lang="es-AR" sz="2600" u="sng" dirty="0">
                <a:solidFill>
                  <a:prstClr val="black"/>
                </a:solidFill>
              </a:rPr>
              <a:t>excepcionalmente incapaces </a:t>
            </a:r>
            <a:r>
              <a:rPr lang="es-AR" sz="2600" dirty="0">
                <a:solidFill>
                  <a:prstClr val="black"/>
                </a:solidFill>
              </a:rPr>
              <a:t>y </a:t>
            </a:r>
            <a:r>
              <a:rPr lang="es-AR" sz="2600" u="sng" dirty="0">
                <a:solidFill>
                  <a:prstClr val="black"/>
                </a:solidFill>
              </a:rPr>
              <a:t>con capacidad restringida</a:t>
            </a:r>
            <a:r>
              <a:rPr lang="es-AR" sz="2600" dirty="0">
                <a:solidFill>
                  <a:prstClr val="black"/>
                </a:solidFill>
              </a:rPr>
              <a:t>, y de aquellas cuyo ejercicio de la capacidad jurídica requiera un sistema de apoyos de manera complementaria o principal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186" y="2792284"/>
            <a:ext cx="1400746" cy="13574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708" y="2871818"/>
            <a:ext cx="2896999" cy="12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86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9155360" cy="1224136"/>
          </a:xfrm>
        </p:spPr>
        <p:txBody>
          <a:bodyPr>
            <a:normAutofit fontScale="90000"/>
          </a:bodyPr>
          <a:lstStyle/>
          <a:p>
            <a:br>
              <a:rPr lang="es-AR" dirty="0"/>
            </a:br>
            <a:r>
              <a:rPr lang="es-AR" dirty="0"/>
              <a:t>Características de la representación</a:t>
            </a:r>
            <a:br>
              <a:rPr lang="es-AR" dirty="0"/>
            </a:br>
            <a:r>
              <a:rPr lang="es-AR" dirty="0"/>
              <a:t>es:</a:t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66968"/>
            <a:ext cx="8003232" cy="5691032"/>
          </a:xfrm>
        </p:spPr>
        <p:txBody>
          <a:bodyPr>
            <a:normAutofit/>
          </a:bodyPr>
          <a:lstStyle/>
          <a:p>
            <a:r>
              <a:rPr lang="es-AR" dirty="0"/>
              <a:t> </a:t>
            </a:r>
            <a:r>
              <a:rPr lang="es-AR" b="1" u="sng" dirty="0">
                <a:solidFill>
                  <a:srgbClr val="FF0000"/>
                </a:solidFill>
              </a:rPr>
              <a:t>Gradual y revisable</a:t>
            </a:r>
            <a:r>
              <a:rPr lang="es-AR" dirty="0">
                <a:solidFill>
                  <a:srgbClr val="FF0000"/>
                </a:solidFill>
              </a:rPr>
              <a:t> </a:t>
            </a:r>
            <a:r>
              <a:rPr lang="es-AR" dirty="0"/>
              <a:t>mediante sentencia judicial.</a:t>
            </a:r>
          </a:p>
          <a:p>
            <a:r>
              <a:rPr lang="es-AR" b="1" u="sng" dirty="0">
                <a:solidFill>
                  <a:srgbClr val="FF0000"/>
                </a:solidFill>
              </a:rPr>
              <a:t>Flexible y proporcional</a:t>
            </a:r>
            <a:r>
              <a:rPr lang="es-AR" dirty="0"/>
              <a:t>, de acuerdo con la extensión de la limitación a la capacidad del sujeto.</a:t>
            </a:r>
          </a:p>
          <a:p>
            <a:r>
              <a:rPr lang="es-AR" b="1" u="sng" dirty="0">
                <a:solidFill>
                  <a:srgbClr val="FF0000"/>
                </a:solidFill>
              </a:rPr>
              <a:t>Excepcional</a:t>
            </a:r>
            <a:r>
              <a:rPr lang="es-AR" dirty="0">
                <a:solidFill>
                  <a:srgbClr val="FF0000"/>
                </a:solidFill>
              </a:rPr>
              <a:t> </a:t>
            </a:r>
            <a:r>
              <a:rPr lang="es-AR" dirty="0"/>
              <a:t>cuando se trata de personas mayores de 13 años de edad declaradas incapaces por sentencia judicial y reservada esta para supuestos extremos.</a:t>
            </a:r>
          </a:p>
          <a:p>
            <a:r>
              <a:rPr lang="es-AR" b="1" u="sng" dirty="0">
                <a:solidFill>
                  <a:srgbClr val="FF0000"/>
                </a:solidFill>
              </a:rPr>
              <a:t>Legal</a:t>
            </a:r>
            <a:r>
              <a:rPr lang="es-AR" dirty="0">
                <a:solidFill>
                  <a:srgbClr val="FF0000"/>
                </a:solidFill>
              </a:rPr>
              <a:t> </a:t>
            </a:r>
            <a:r>
              <a:rPr lang="es-AR" dirty="0"/>
              <a:t>determinada por medio de la ley.</a:t>
            </a:r>
          </a:p>
          <a:p>
            <a:r>
              <a:rPr lang="es-AR" b="1" u="sng" dirty="0">
                <a:solidFill>
                  <a:srgbClr val="FF0000"/>
                </a:solidFill>
              </a:rPr>
              <a:t>Doble</a:t>
            </a:r>
            <a:r>
              <a:rPr lang="es-AR" b="1" u="sng" dirty="0"/>
              <a:t>. </a:t>
            </a:r>
            <a:r>
              <a:rPr lang="es-AR" dirty="0"/>
              <a:t>El Ministerio Público interviene en el ámbito judicial respecto de personas</a:t>
            </a:r>
          </a:p>
        </p:txBody>
      </p:sp>
    </p:spTree>
    <p:extLst>
      <p:ext uri="{BB962C8B-B14F-4D97-AF65-F5344CB8AC3E}">
        <p14:creationId xmlns:p14="http://schemas.microsoft.com/office/powerpoint/2010/main" val="139011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7242048" cy="1143000"/>
          </a:xfrm>
        </p:spPr>
        <p:txBody>
          <a:bodyPr>
            <a:normAutofit fontScale="90000"/>
          </a:bodyPr>
          <a:lstStyle/>
          <a:p>
            <a:br>
              <a:rPr lang="es-A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AR" dirty="0">
                <a:solidFill>
                  <a:schemeClr val="accent1">
                    <a:lumMod val="75000"/>
                  </a:schemeClr>
                </a:solidFill>
              </a:rPr>
              <a:t>Son representantes:</a:t>
            </a:r>
            <a:br>
              <a:rPr lang="es-AR" dirty="0">
                <a:solidFill>
                  <a:schemeClr val="accent1">
                    <a:lumMod val="75000"/>
                  </a:schemeClr>
                </a:solidFill>
              </a:rPr>
            </a:br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005" y="1234092"/>
            <a:ext cx="8100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eriod"/>
            </a:pPr>
            <a:r>
              <a:rPr lang="es-AR" sz="2400" dirty="0"/>
              <a:t>de las personas por nacer</a:t>
            </a:r>
            <a:r>
              <a:rPr lang="es-AR" sz="2400" dirty="0">
                <a:solidFill>
                  <a:srgbClr val="FF0000"/>
                </a:solidFill>
              </a:rPr>
              <a:t>, </a:t>
            </a:r>
            <a:r>
              <a:rPr lang="es-AR" sz="2000" b="1" u="sng" dirty="0">
                <a:solidFill>
                  <a:srgbClr val="FF0000"/>
                </a:solidFill>
              </a:rPr>
              <a:t>SUS PADRES</a:t>
            </a:r>
            <a:r>
              <a:rPr lang="es-AR" sz="2400" dirty="0">
                <a:solidFill>
                  <a:srgbClr val="FF0000"/>
                </a:solidFill>
              </a:rPr>
              <a:t>;</a:t>
            </a:r>
          </a:p>
          <a:p>
            <a:endParaRPr lang="es-AR" sz="2400" dirty="0"/>
          </a:p>
          <a:p>
            <a:r>
              <a:rPr lang="es-AR" sz="2400" dirty="0"/>
              <a:t>b. de las personas menores de edad no emancipadas, </a:t>
            </a:r>
            <a:r>
              <a:rPr lang="es-AR" sz="2400" b="1" u="sng" dirty="0">
                <a:solidFill>
                  <a:srgbClr val="FF0000"/>
                </a:solidFill>
              </a:rPr>
              <a:t>SUS PADRES</a:t>
            </a:r>
            <a:r>
              <a:rPr lang="es-AR" sz="2400" dirty="0"/>
              <a:t>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79" y="3169920"/>
            <a:ext cx="4464496" cy="28803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725144"/>
            <a:ext cx="3456384" cy="18722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2636912"/>
            <a:ext cx="4372744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6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332656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dirty="0">
                <a:solidFill>
                  <a:prstClr val="black"/>
                </a:solidFill>
              </a:rPr>
              <a:t>Si faltan los padres, o ambos son incapaces, o están privados de la responsabilidad parental, o suspendidos en su ejercicio, </a:t>
            </a:r>
            <a:r>
              <a:rPr lang="es-AR" sz="2400" b="1" u="sng" dirty="0">
                <a:solidFill>
                  <a:srgbClr val="FF0000"/>
                </a:solidFill>
              </a:rPr>
              <a:t>EL TUTOR</a:t>
            </a:r>
            <a:r>
              <a:rPr lang="es-AR" sz="2400" b="1" u="sng" dirty="0">
                <a:solidFill>
                  <a:prstClr val="black"/>
                </a:solidFill>
              </a:rPr>
              <a:t> </a:t>
            </a:r>
            <a:r>
              <a:rPr lang="es-AR" sz="2400" dirty="0">
                <a:solidFill>
                  <a:prstClr val="black"/>
                </a:solidFill>
              </a:rPr>
              <a:t>que se les designe;</a:t>
            </a:r>
          </a:p>
          <a:p>
            <a:pPr lvl="0"/>
            <a:endParaRPr lang="es-AR" sz="2400" dirty="0">
              <a:solidFill>
                <a:prstClr val="black"/>
              </a:solidFill>
            </a:endParaRPr>
          </a:p>
          <a:p>
            <a:pPr lvl="0"/>
            <a:endParaRPr lang="es-AR" sz="2400" dirty="0">
              <a:solidFill>
                <a:prstClr val="black"/>
              </a:solidFill>
            </a:endParaRPr>
          </a:p>
          <a:p>
            <a:pPr lvl="0"/>
            <a:endParaRPr lang="es-AR" sz="2400" dirty="0">
              <a:solidFill>
                <a:prstClr val="black"/>
              </a:solidFill>
            </a:endParaRPr>
          </a:p>
          <a:p>
            <a:pPr lvl="0"/>
            <a:endParaRPr lang="es-AR" sz="2400" dirty="0">
              <a:solidFill>
                <a:prstClr val="black"/>
              </a:solidFill>
            </a:endParaRPr>
          </a:p>
          <a:p>
            <a:pPr lvl="0"/>
            <a:endParaRPr lang="es-AR" sz="2400" dirty="0">
              <a:solidFill>
                <a:prstClr val="black"/>
              </a:solidFill>
            </a:endParaRPr>
          </a:p>
          <a:p>
            <a:pPr lvl="0"/>
            <a:endParaRPr lang="es-AR" sz="2400" dirty="0">
              <a:solidFill>
                <a:prstClr val="black"/>
              </a:solidFill>
            </a:endParaRPr>
          </a:p>
          <a:p>
            <a:pPr lvl="0"/>
            <a:endParaRPr lang="es-AR" sz="2400" dirty="0">
              <a:solidFill>
                <a:prstClr val="black"/>
              </a:solidFill>
            </a:endParaRPr>
          </a:p>
          <a:p>
            <a:pPr lvl="0"/>
            <a:r>
              <a:rPr lang="es-AR" sz="2400" dirty="0">
                <a:solidFill>
                  <a:prstClr val="black"/>
                </a:solidFill>
              </a:rPr>
              <a:t>c. de las personas con capacidad restringida, </a:t>
            </a:r>
            <a:r>
              <a:rPr lang="es-AR" sz="2400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es-AR" sz="2400" b="1" u="sng" dirty="0">
                <a:solidFill>
                  <a:srgbClr val="FF0000"/>
                </a:solidFill>
              </a:rPr>
              <a:t>LOS APOYOS DESIGNADOS</a:t>
            </a:r>
            <a:r>
              <a:rPr lang="es-AR" sz="2400" dirty="0">
                <a:solidFill>
                  <a:prstClr val="black"/>
                </a:solidFill>
              </a:rPr>
              <a:t> cuando, </a:t>
            </a:r>
          </a:p>
          <a:p>
            <a:pPr lvl="0"/>
            <a:r>
              <a:rPr lang="es-AR" sz="2400" dirty="0">
                <a:solidFill>
                  <a:prstClr val="black"/>
                </a:solidFill>
              </a:rPr>
              <a:t>conforme a la sentencia, éstos tengan</a:t>
            </a:r>
          </a:p>
          <a:p>
            <a:pPr lvl="0"/>
            <a:r>
              <a:rPr lang="es-AR" sz="2400" dirty="0">
                <a:solidFill>
                  <a:prstClr val="black"/>
                </a:solidFill>
              </a:rPr>
              <a:t> representación para determinados actos; </a:t>
            </a:r>
          </a:p>
          <a:p>
            <a:pPr lvl="0"/>
            <a:r>
              <a:rPr lang="es-AR" sz="2400" dirty="0">
                <a:solidFill>
                  <a:prstClr val="black"/>
                </a:solidFill>
              </a:rPr>
              <a:t>de las personas incapaces en los términos del último párrafo del artículo 32, el curador que se les nombre.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58" y="1988840"/>
            <a:ext cx="3312368" cy="17706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303" y="2492896"/>
            <a:ext cx="2304256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55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661" y="-315416"/>
            <a:ext cx="8103096" cy="1143000"/>
          </a:xfrm>
        </p:spPr>
        <p:txBody>
          <a:bodyPr>
            <a:normAutofit/>
          </a:bodyPr>
          <a:lstStyle/>
          <a:p>
            <a:r>
              <a:rPr lang="es-AR" dirty="0"/>
              <a:t>Ministerio publico / juicios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80728"/>
            <a:ext cx="7490520" cy="587727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AR" sz="4500" dirty="0"/>
              <a:t> </a:t>
            </a:r>
            <a:r>
              <a:rPr lang="es-AR" sz="8000" b="1" dirty="0">
                <a:solidFill>
                  <a:srgbClr val="FF0000"/>
                </a:solidFill>
              </a:rPr>
              <a:t>Es complementaria en todos los procesos en los que se encuentran</a:t>
            </a:r>
          </a:p>
          <a:p>
            <a:r>
              <a:rPr lang="es-AR" sz="8000" b="1" dirty="0">
                <a:solidFill>
                  <a:schemeClr val="accent1">
                    <a:lumMod val="75000"/>
                  </a:schemeClr>
                </a:solidFill>
              </a:rPr>
              <a:t>involucrados intereses de personas menores de edad, incapaces </a:t>
            </a:r>
          </a:p>
          <a:p>
            <a:r>
              <a:rPr lang="es-AR" sz="8000" b="1" dirty="0">
                <a:solidFill>
                  <a:schemeClr val="accent1">
                    <a:lumMod val="75000"/>
                  </a:schemeClr>
                </a:solidFill>
              </a:rPr>
              <a:t>con capacidad restringida; la falta de intervención causa la nulidad relativa del acto.</a:t>
            </a:r>
          </a:p>
          <a:p>
            <a:r>
              <a:rPr lang="es-AR" sz="8000" b="1" dirty="0">
                <a:solidFill>
                  <a:srgbClr val="FF0000"/>
                </a:solidFill>
              </a:rPr>
              <a:t>Es principal  </a:t>
            </a:r>
            <a:r>
              <a:rPr lang="es-AR" sz="8000" dirty="0"/>
              <a:t>cuando los derechos de los representados están comprometidos, y existe inacción de los representantes;</a:t>
            </a:r>
          </a:p>
          <a:p>
            <a:r>
              <a:rPr lang="es-AR" sz="8000" dirty="0"/>
              <a:t>ii. cuando el objeto del proceso es exigir el cumplimiento de los deberes a cargo de los representantes;</a:t>
            </a:r>
          </a:p>
          <a:p>
            <a:r>
              <a:rPr lang="es-AR" sz="8000" dirty="0"/>
              <a:t>iii. cuando carecen de representante legal y es necesario proveer la representación.</a:t>
            </a:r>
          </a:p>
          <a:p>
            <a:pPr marL="0" indent="0">
              <a:buNone/>
            </a:pPr>
            <a:endParaRPr lang="es-AR" sz="4500" dirty="0"/>
          </a:p>
          <a:p>
            <a:pPr marL="0" indent="0">
              <a:buNone/>
            </a:pPr>
            <a:endParaRPr lang="es-AR" sz="4500" dirty="0"/>
          </a:p>
          <a:p>
            <a:pPr marL="0" indent="0">
              <a:buNone/>
            </a:pPr>
            <a:endParaRPr lang="es-AR" sz="4500" dirty="0"/>
          </a:p>
          <a:p>
            <a:pPr marL="0" indent="0" algn="ctr">
              <a:buNone/>
            </a:pPr>
            <a:r>
              <a:rPr lang="es-AR" sz="7400" b="1" dirty="0">
                <a:solidFill>
                  <a:srgbClr val="FF0000"/>
                </a:solidFill>
              </a:rPr>
              <a:t>En el ámbito extrajudicial, el Ministerio Público </a:t>
            </a:r>
          </a:p>
          <a:p>
            <a:pPr marL="0" indent="0" algn="ctr">
              <a:buNone/>
            </a:pPr>
            <a:r>
              <a:rPr lang="es-AR" sz="7400" b="1" dirty="0">
                <a:solidFill>
                  <a:srgbClr val="FF0000"/>
                </a:solidFill>
              </a:rPr>
              <a:t>actúa ante la ausencia,</a:t>
            </a:r>
          </a:p>
          <a:p>
            <a:pPr marL="0" indent="0" algn="ctr">
              <a:buNone/>
            </a:pPr>
            <a:r>
              <a:rPr lang="es-AR" sz="7400" b="1" dirty="0">
                <a:solidFill>
                  <a:srgbClr val="FF0000"/>
                </a:solidFill>
              </a:rPr>
              <a:t>  carencia o inacción de los representantes legales, </a:t>
            </a:r>
          </a:p>
          <a:p>
            <a:pPr marL="0" indent="0" algn="ctr">
              <a:buNone/>
            </a:pPr>
            <a:r>
              <a:rPr lang="es-AR" sz="7400" b="1" dirty="0">
                <a:solidFill>
                  <a:srgbClr val="FF0000"/>
                </a:solidFill>
              </a:rPr>
              <a:t>cuando están comprometidos</a:t>
            </a:r>
          </a:p>
          <a:p>
            <a:pPr marL="0" indent="0" algn="ctr">
              <a:buNone/>
            </a:pPr>
            <a:r>
              <a:rPr lang="es-AR" sz="9600" b="1" dirty="0">
                <a:solidFill>
                  <a:srgbClr val="FF0000"/>
                </a:solidFill>
              </a:rPr>
              <a:t>los derechos sociales, económicos y culturales</a:t>
            </a:r>
            <a:r>
              <a:rPr lang="es-AR" sz="3600" b="1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663" y="29700"/>
            <a:ext cx="1635337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3732552"/>
            <a:ext cx="219573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64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10253</TotalTime>
  <Words>1368</Words>
  <Application>Microsoft Office PowerPoint</Application>
  <PresentationFormat>Presentación en pantalla (4:3)</PresentationFormat>
  <Paragraphs>131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Book Antiqua</vt:lpstr>
      <vt:lpstr>Calibri</vt:lpstr>
      <vt:lpstr>Trebuchet MS</vt:lpstr>
      <vt:lpstr>Wingdings</vt:lpstr>
      <vt:lpstr>Wingdings 2</vt:lpstr>
      <vt:lpstr>Opulento</vt:lpstr>
      <vt:lpstr>Derecho  Privado I</vt:lpstr>
      <vt:lpstr>Presentación de PowerPoint</vt:lpstr>
      <vt:lpstr>Representación  y asistencia</vt:lpstr>
      <vt:lpstr>Regla general</vt:lpstr>
      <vt:lpstr>La representación es necesaria </vt:lpstr>
      <vt:lpstr> Características de la representación es: </vt:lpstr>
      <vt:lpstr> Son representantes: </vt:lpstr>
      <vt:lpstr>Presentación de PowerPoint</vt:lpstr>
      <vt:lpstr>Ministerio publico / juicios</vt:lpstr>
      <vt:lpstr>Presentación de PowerPoint</vt:lpstr>
      <vt:lpstr>TUTELA</vt:lpstr>
      <vt:lpstr>Tutela y curatela</vt:lpstr>
      <vt:lpstr>LA tutela</vt:lpstr>
      <vt:lpstr>Caracteres. </vt:lpstr>
      <vt:lpstr>Presentación de PowerPoint</vt:lpstr>
      <vt:lpstr>TUTOR DESIGNADO POR LOS PADRES</vt:lpstr>
      <vt:lpstr>Tutela dativa</vt:lpstr>
      <vt:lpstr>DISCERNIMIENTO DE LA TUTELA</vt:lpstr>
      <vt:lpstr>Audiencia con el menor de edad</vt:lpstr>
      <vt:lpstr>ARTICULO 115.-  Inventario y avalúo</vt:lpstr>
      <vt:lpstr>Presentación de PowerPoint</vt:lpstr>
      <vt:lpstr>Presentación de PowerPoint</vt:lpstr>
      <vt:lpstr>REPRESENTACIÓN, DISPOSICIÓN Y ADMINISTRACIÓN DE LOS BIENES DEL HIJO </vt:lpstr>
      <vt:lpstr>CURATELA</vt:lpstr>
      <vt:lpstr>Que es la curatela ??</vt:lpstr>
      <vt:lpstr>QUE NORMAS SE LE APLICAN???</vt:lpstr>
      <vt:lpstr>Quienes  pueden ser curadores ??</vt:lpstr>
      <vt:lpstr>A falta de designación expresa por parte de persona capaz </vt:lpstr>
      <vt:lpstr>Que se debe tener en cuenta para la designacion</vt:lpstr>
      <vt:lpstr>Persona protegida con hijos.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Derecho Privado I</dc:title>
  <dc:creator>Rosana</dc:creator>
  <cp:lastModifiedBy>ROSANA TORANZO</cp:lastModifiedBy>
  <cp:revision>173</cp:revision>
  <dcterms:created xsi:type="dcterms:W3CDTF">2015-08-04T02:01:40Z</dcterms:created>
  <dcterms:modified xsi:type="dcterms:W3CDTF">2025-06-22T01:33:35Z</dcterms:modified>
</cp:coreProperties>
</file>