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56" r:id="rId7"/>
    <p:sldMasterId id="2147483780" r:id="rId8"/>
    <p:sldMasterId id="2147483792" r:id="rId9"/>
  </p:sldMasterIdLst>
  <p:notesMasterIdLst>
    <p:notesMasterId r:id="rId57"/>
  </p:notesMasterIdLst>
  <p:sldIdLst>
    <p:sldId id="257" r:id="rId10"/>
    <p:sldId id="258" r:id="rId11"/>
    <p:sldId id="318" r:id="rId12"/>
    <p:sldId id="320" r:id="rId13"/>
    <p:sldId id="260" r:id="rId14"/>
    <p:sldId id="261" r:id="rId15"/>
    <p:sldId id="319" r:id="rId16"/>
    <p:sldId id="309" r:id="rId17"/>
    <p:sldId id="259" r:id="rId18"/>
    <p:sldId id="278" r:id="rId19"/>
    <p:sldId id="271" r:id="rId20"/>
    <p:sldId id="262" r:id="rId21"/>
    <p:sldId id="275" r:id="rId22"/>
    <p:sldId id="276" r:id="rId23"/>
    <p:sldId id="264" r:id="rId24"/>
    <p:sldId id="267" r:id="rId25"/>
    <p:sldId id="279" r:id="rId26"/>
    <p:sldId id="280" r:id="rId27"/>
    <p:sldId id="269" r:id="rId28"/>
    <p:sldId id="270" r:id="rId29"/>
    <p:sldId id="281" r:id="rId30"/>
    <p:sldId id="315" r:id="rId31"/>
    <p:sldId id="304" r:id="rId32"/>
    <p:sldId id="310" r:id="rId33"/>
    <p:sldId id="305" r:id="rId34"/>
    <p:sldId id="306" r:id="rId35"/>
    <p:sldId id="307" r:id="rId36"/>
    <p:sldId id="311" r:id="rId37"/>
    <p:sldId id="292" r:id="rId38"/>
    <p:sldId id="303" r:id="rId39"/>
    <p:sldId id="312" r:id="rId40"/>
    <p:sldId id="313" r:id="rId41"/>
    <p:sldId id="296" r:id="rId42"/>
    <p:sldId id="314" r:id="rId43"/>
    <p:sldId id="289" r:id="rId44"/>
    <p:sldId id="290" r:id="rId45"/>
    <p:sldId id="291" r:id="rId46"/>
    <p:sldId id="277" r:id="rId47"/>
    <p:sldId id="286" r:id="rId48"/>
    <p:sldId id="300" r:id="rId49"/>
    <p:sldId id="301" r:id="rId50"/>
    <p:sldId id="288" r:id="rId51"/>
    <p:sldId id="302" r:id="rId52"/>
    <p:sldId id="316" r:id="rId53"/>
    <p:sldId id="317" r:id="rId54"/>
    <p:sldId id="282" r:id="rId55"/>
    <p:sldId id="285" r:id="rId5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D96FF-B185-4FDA-90BB-F042F4A3EC56}" type="datetimeFigureOut">
              <a:rPr lang="es-AR" smtClean="0"/>
              <a:t>18/04/2023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FA70A9-5124-448F-B3C0-F6D15916EC5F}" type="slidenum">
              <a:rPr lang="es-AR" smtClean="0"/>
              <a:t>‹Nº›</a:t>
            </a:fld>
            <a:endParaRPr lang="es-AR"/>
          </a:p>
        </p:txBody>
      </p:sp>
    </p:spTree>
    <p:extLst>
      <p:ext uri="{BB962C8B-B14F-4D97-AF65-F5344CB8AC3E}">
        <p14:creationId xmlns:p14="http://schemas.microsoft.com/office/powerpoint/2010/main" val="329834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6FA70A9-5124-448F-B3C0-F6D15916EC5F}" type="slidenum">
              <a:rPr lang="es-AR" smtClean="0"/>
              <a:t>11</a:t>
            </a:fld>
            <a:endParaRPr lang="es-AR"/>
          </a:p>
        </p:txBody>
      </p:sp>
    </p:spTree>
    <p:extLst>
      <p:ext uri="{BB962C8B-B14F-4D97-AF65-F5344CB8AC3E}">
        <p14:creationId xmlns:p14="http://schemas.microsoft.com/office/powerpoint/2010/main" val="149148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6FA70A9-5124-448F-B3C0-F6D15916EC5F}" type="slidenum">
              <a:rPr lang="es-AR" smtClean="0"/>
              <a:t>16</a:t>
            </a:fld>
            <a:endParaRPr lang="es-AR"/>
          </a:p>
        </p:txBody>
      </p:sp>
    </p:spTree>
    <p:extLst>
      <p:ext uri="{BB962C8B-B14F-4D97-AF65-F5344CB8AC3E}">
        <p14:creationId xmlns:p14="http://schemas.microsoft.com/office/powerpoint/2010/main" val="391520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6FA70A9-5124-448F-B3C0-F6D15916EC5F}" type="slidenum">
              <a:rPr lang="es-AR" smtClean="0"/>
              <a:t>21</a:t>
            </a:fld>
            <a:endParaRPr lang="es-AR"/>
          </a:p>
        </p:txBody>
      </p:sp>
    </p:spTree>
    <p:extLst>
      <p:ext uri="{BB962C8B-B14F-4D97-AF65-F5344CB8AC3E}">
        <p14:creationId xmlns:p14="http://schemas.microsoft.com/office/powerpoint/2010/main" val="358146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6FA70A9-5124-448F-B3C0-F6D15916EC5F}" type="slidenum">
              <a:rPr lang="es-AR" smtClean="0">
                <a:solidFill>
                  <a:prstClr val="black"/>
                </a:solidFill>
              </a:rPr>
              <a:pPr/>
              <a:t>26</a:t>
            </a:fld>
            <a:endParaRPr lang="es-AR">
              <a:solidFill>
                <a:prstClr val="black"/>
              </a:solidFill>
            </a:endParaRPr>
          </a:p>
        </p:txBody>
      </p:sp>
    </p:spTree>
    <p:extLst>
      <p:ext uri="{BB962C8B-B14F-4D97-AF65-F5344CB8AC3E}">
        <p14:creationId xmlns:p14="http://schemas.microsoft.com/office/powerpoint/2010/main" val="358146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6FA70A9-5124-448F-B3C0-F6D15916EC5F}" type="slidenum">
              <a:rPr lang="es-AR" smtClean="0">
                <a:solidFill>
                  <a:prstClr val="black"/>
                </a:solidFill>
              </a:rPr>
              <a:pPr/>
              <a:t>27</a:t>
            </a:fld>
            <a:endParaRPr lang="es-AR">
              <a:solidFill>
                <a:prstClr val="black"/>
              </a:solidFill>
            </a:endParaRPr>
          </a:p>
        </p:txBody>
      </p:sp>
    </p:spTree>
    <p:extLst>
      <p:ext uri="{BB962C8B-B14F-4D97-AF65-F5344CB8AC3E}">
        <p14:creationId xmlns:p14="http://schemas.microsoft.com/office/powerpoint/2010/main" val="358146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6FA70A9-5124-448F-B3C0-F6D15916EC5F}" type="slidenum">
              <a:rPr lang="es-AR" smtClean="0"/>
              <a:t>33</a:t>
            </a:fld>
            <a:endParaRPr lang="es-AR"/>
          </a:p>
        </p:txBody>
      </p:sp>
    </p:spTree>
    <p:extLst>
      <p:ext uri="{BB962C8B-B14F-4D97-AF65-F5344CB8AC3E}">
        <p14:creationId xmlns:p14="http://schemas.microsoft.com/office/powerpoint/2010/main" val="3028198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18/04/2023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9512002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742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91158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45687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70014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05011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8" name="Footer Placeholder 7"/>
          <p:cNvSpPr>
            <a:spLocks noGrp="1"/>
          </p:cNvSpPr>
          <p:nvPr>
            <p:ph type="ftr" sz="quarter" idx="11"/>
          </p:nvPr>
        </p:nvSpPr>
        <p:spPr/>
        <p:txBody>
          <a:bodyPr/>
          <a:lstStyle/>
          <a:p>
            <a:endParaRPr lang="es-AR">
              <a:solidFill>
                <a:srgbClr val="DFDCB7"/>
              </a:solidFill>
            </a:endParaRPr>
          </a:p>
        </p:txBody>
      </p:sp>
      <p:sp>
        <p:nvSpPr>
          <p:cNvPr id="9" name="Slide Number Placeholder 8"/>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18194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4" name="Footer Placeholder 3"/>
          <p:cNvSpPr>
            <a:spLocks noGrp="1"/>
          </p:cNvSpPr>
          <p:nvPr>
            <p:ph type="ftr" sz="quarter" idx="11"/>
          </p:nvPr>
        </p:nvSpPr>
        <p:spPr/>
        <p:txBody>
          <a:bodyPr/>
          <a:lstStyle/>
          <a:p>
            <a:endParaRPr lang="es-AR">
              <a:solidFill>
                <a:srgbClr val="DFDCB7"/>
              </a:solidFill>
            </a:endParaRPr>
          </a:p>
        </p:txBody>
      </p:sp>
      <p:sp>
        <p:nvSpPr>
          <p:cNvPr id="5" name="Slide Number Placeholder 4"/>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655708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3" name="Footer Placeholder 2"/>
          <p:cNvSpPr>
            <a:spLocks noGrp="1"/>
          </p:cNvSpPr>
          <p:nvPr>
            <p:ph type="ftr" sz="quarter" idx="11"/>
          </p:nvPr>
        </p:nvSpPr>
        <p:spPr/>
        <p:txBody>
          <a:bodyPr/>
          <a:lstStyle/>
          <a:p>
            <a:endParaRPr lang="es-AR">
              <a:solidFill>
                <a:srgbClr val="DFDCB7"/>
              </a:solidFill>
            </a:endParaRPr>
          </a:p>
        </p:txBody>
      </p:sp>
      <p:sp>
        <p:nvSpPr>
          <p:cNvPr id="4" name="Slide Number Placeholder 3"/>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177415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05800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911648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9" name="Slide Number Placeholder 8"/>
          <p:cNvSpPr>
            <a:spLocks noGrp="1"/>
          </p:cNvSpPr>
          <p:nvPr>
            <p:ph type="sldNum" sz="quarter" idx="11"/>
          </p:nvPr>
        </p:nvSpPr>
        <p:spPr/>
        <p:txBody>
          <a:bodyPr/>
          <a:lstStyle/>
          <a:p>
            <a:fld id="{A3028CD4-ED7B-497C-AB83-AE41EEE7C628}" type="slidenum">
              <a:rPr lang="es-AR" smtClean="0"/>
              <a:pPr/>
              <a:t>‹Nº›</a:t>
            </a:fld>
            <a:endParaRPr lang="es-AR"/>
          </a:p>
        </p:txBody>
      </p:sp>
      <p:sp>
        <p:nvSpPr>
          <p:cNvPr id="10" name="Footer Placeholder 9"/>
          <p:cNvSpPr>
            <a:spLocks noGrp="1"/>
          </p:cNvSpPr>
          <p:nvPr>
            <p:ph type="ftr" sz="quarter" idx="12"/>
          </p:nvPr>
        </p:nvSpPr>
        <p:spPr/>
        <p:txBody>
          <a:bodyPr/>
          <a:lstStyle/>
          <a:p>
            <a:endParaRPr lang="es-AR">
              <a:solidFill>
                <a:srgbClr val="DFDCB7"/>
              </a:solidFill>
            </a:endParaRPr>
          </a:p>
        </p:txBody>
      </p:sp>
    </p:spTree>
    <p:extLst>
      <p:ext uri="{BB962C8B-B14F-4D97-AF65-F5344CB8AC3E}">
        <p14:creationId xmlns:p14="http://schemas.microsoft.com/office/powerpoint/2010/main" val="227439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062468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87968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911588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2456878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70014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050117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8" name="Footer Placeholder 7"/>
          <p:cNvSpPr>
            <a:spLocks noGrp="1"/>
          </p:cNvSpPr>
          <p:nvPr>
            <p:ph type="ftr" sz="quarter" idx="11"/>
          </p:nvPr>
        </p:nvSpPr>
        <p:spPr/>
        <p:txBody>
          <a:bodyPr/>
          <a:lstStyle/>
          <a:p>
            <a:endParaRPr lang="es-AR">
              <a:solidFill>
                <a:srgbClr val="DFDCB7"/>
              </a:solidFill>
            </a:endParaRPr>
          </a:p>
        </p:txBody>
      </p:sp>
      <p:sp>
        <p:nvSpPr>
          <p:cNvPr id="9" name="Slide Number Placeholder 8"/>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181948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4" name="Footer Placeholder 3"/>
          <p:cNvSpPr>
            <a:spLocks noGrp="1"/>
          </p:cNvSpPr>
          <p:nvPr>
            <p:ph type="ftr" sz="quarter" idx="11"/>
          </p:nvPr>
        </p:nvSpPr>
        <p:spPr/>
        <p:txBody>
          <a:bodyPr/>
          <a:lstStyle/>
          <a:p>
            <a:endParaRPr lang="es-AR">
              <a:solidFill>
                <a:srgbClr val="DFDCB7"/>
              </a:solidFill>
            </a:endParaRPr>
          </a:p>
        </p:txBody>
      </p:sp>
      <p:sp>
        <p:nvSpPr>
          <p:cNvPr id="5" name="Slide Number Placeholder 4"/>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3655708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3" name="Footer Placeholder 2"/>
          <p:cNvSpPr>
            <a:spLocks noGrp="1"/>
          </p:cNvSpPr>
          <p:nvPr>
            <p:ph type="ftr" sz="quarter" idx="11"/>
          </p:nvPr>
        </p:nvSpPr>
        <p:spPr/>
        <p:txBody>
          <a:bodyPr/>
          <a:lstStyle/>
          <a:p>
            <a:endParaRPr lang="es-AR">
              <a:solidFill>
                <a:srgbClr val="DFDCB7"/>
              </a:solidFill>
            </a:endParaRPr>
          </a:p>
        </p:txBody>
      </p:sp>
      <p:sp>
        <p:nvSpPr>
          <p:cNvPr id="4" name="Slide Number Placeholder 3"/>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17741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62084842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6" name="Footer Placeholder 5"/>
          <p:cNvSpPr>
            <a:spLocks noGrp="1"/>
          </p:cNvSpPr>
          <p:nvPr>
            <p:ph type="ftr" sz="quarter" idx="11"/>
          </p:nvPr>
        </p:nvSpPr>
        <p:spPr/>
        <p:txBody>
          <a:bodyPr/>
          <a:lstStyle/>
          <a:p>
            <a:endParaRPr lang="es-AR">
              <a:solidFill>
                <a:srgbClr val="DFDCB7"/>
              </a:solidFill>
            </a:endParaRPr>
          </a:p>
        </p:txBody>
      </p:sp>
      <p:sp>
        <p:nvSpPr>
          <p:cNvPr id="7" name="Slide Number Placeholder 6"/>
          <p:cNvSpPr>
            <a:spLocks noGrp="1"/>
          </p:cNvSpPr>
          <p:nvPr>
            <p:ph type="sldNum" sz="quarter" idx="12"/>
          </p:nvPr>
        </p:nvSpPr>
        <p:spPr/>
        <p:txBody>
          <a:bodyPr/>
          <a:lstStyle/>
          <a:p>
            <a:fld id="{A3028CD4-ED7B-497C-AB83-AE41EEE7C628}" type="slidenum">
              <a:rPr lang="es-AR" smtClean="0"/>
              <a:pPr/>
              <a:t>‹Nº›</a:t>
            </a:fld>
            <a:endParaRPr lang="es-AR"/>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05800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9" name="Slide Number Placeholder 8"/>
          <p:cNvSpPr>
            <a:spLocks noGrp="1"/>
          </p:cNvSpPr>
          <p:nvPr>
            <p:ph type="sldNum" sz="quarter" idx="11"/>
          </p:nvPr>
        </p:nvSpPr>
        <p:spPr/>
        <p:txBody>
          <a:bodyPr/>
          <a:lstStyle/>
          <a:p>
            <a:fld id="{A3028CD4-ED7B-497C-AB83-AE41EEE7C628}" type="slidenum">
              <a:rPr lang="es-AR" smtClean="0"/>
              <a:pPr/>
              <a:t>‹Nº›</a:t>
            </a:fld>
            <a:endParaRPr lang="es-AR"/>
          </a:p>
        </p:txBody>
      </p:sp>
      <p:sp>
        <p:nvSpPr>
          <p:cNvPr id="10" name="Footer Placeholder 9"/>
          <p:cNvSpPr>
            <a:spLocks noGrp="1"/>
          </p:cNvSpPr>
          <p:nvPr>
            <p:ph type="ftr" sz="quarter" idx="12"/>
          </p:nvPr>
        </p:nvSpPr>
        <p:spPr/>
        <p:txBody>
          <a:bodyPr/>
          <a:lstStyle/>
          <a:p>
            <a:endParaRPr lang="es-AR">
              <a:solidFill>
                <a:srgbClr val="DFDCB7"/>
              </a:solidFill>
            </a:endParaRPr>
          </a:p>
        </p:txBody>
      </p:sp>
    </p:spTree>
    <p:extLst>
      <p:ext uri="{BB962C8B-B14F-4D97-AF65-F5344CB8AC3E}">
        <p14:creationId xmlns:p14="http://schemas.microsoft.com/office/powerpoint/2010/main" val="2274397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4062468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9281EF-80B1-4F20-8F38-9572DDF0C73B}" type="datetimeFigureOut">
              <a:rPr lang="es-AR" smtClean="0">
                <a:solidFill>
                  <a:srgbClr val="DFDCB7"/>
                </a:solidFill>
              </a:rPr>
              <a:pPr/>
              <a:t>18/04/2023</a:t>
            </a:fld>
            <a:endParaRPr lang="es-AR">
              <a:solidFill>
                <a:srgbClr val="DFDCB7"/>
              </a:solidFill>
            </a:endParaRPr>
          </a:p>
        </p:txBody>
      </p:sp>
      <p:sp>
        <p:nvSpPr>
          <p:cNvPr id="5" name="Footer Placeholder 4"/>
          <p:cNvSpPr>
            <a:spLocks noGrp="1"/>
          </p:cNvSpPr>
          <p:nvPr>
            <p:ph type="ftr" sz="quarter" idx="11"/>
          </p:nvPr>
        </p:nvSpPr>
        <p:spPr/>
        <p:txBody>
          <a:bodyPr/>
          <a:lstStyle/>
          <a:p>
            <a:endParaRPr lang="es-AR">
              <a:solidFill>
                <a:srgbClr val="DFDCB7"/>
              </a:solidFill>
            </a:endParaRPr>
          </a:p>
        </p:txBody>
      </p:sp>
      <p:sp>
        <p:nvSpPr>
          <p:cNvPr id="6" name="Slide Number Placeholder 5"/>
          <p:cNvSpPr>
            <a:spLocks noGrp="1"/>
          </p:cNvSpPr>
          <p:nvPr>
            <p:ph type="sldNum" sz="quarter" idx="12"/>
          </p:nvPr>
        </p:nvSpPr>
        <p:spPr/>
        <p:txBody>
          <a:bodyPr/>
          <a:lstStyle/>
          <a:p>
            <a:fld id="{A3028CD4-ED7B-497C-AB83-AE41EEE7C628}" type="slidenum">
              <a:rPr lang="es-AR" smtClean="0"/>
              <a:pPr/>
              <a:t>‹Nº›</a:t>
            </a:fld>
            <a:endParaRPr lang="es-AR"/>
          </a:p>
        </p:txBody>
      </p:sp>
    </p:spTree>
    <p:extLst>
      <p:ext uri="{BB962C8B-B14F-4D97-AF65-F5344CB8AC3E}">
        <p14:creationId xmlns:p14="http://schemas.microsoft.com/office/powerpoint/2010/main" val="879684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18/04/2023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257619226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72767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5743887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54968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416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335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441731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901543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923301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669011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7995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292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18/04/2023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90211586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7435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14386304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264427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148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01839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3040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554381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671387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030463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1392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640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18/04/2023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7289036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160062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69989683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62413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78149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4863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8809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40945445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895476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31129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4503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5641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18/04/2023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1470017091"/>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546034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65878388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971472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8318159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014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73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159854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4988737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7595947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828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09715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18/04/2023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147001709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54603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996839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658783886"/>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8318159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0148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73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159854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498873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7595947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8284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09715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D85C0F-EA48-47A2-886D-6B9F312B6E37}" type="datetimeFigureOut">
              <a:rPr lang="es-AR" smtClean="0">
                <a:solidFill>
                  <a:srgbClr val="ECE9C6"/>
                </a:solidFill>
              </a:rPr>
              <a:pPr/>
              <a:t>18/04/2023</a:t>
            </a:fld>
            <a:endParaRPr lang="es-A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A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8550D8-DD5B-4750-8C93-5F303B1BC299}" type="slidenum">
              <a:rPr lang="es-AR" smtClean="0">
                <a:solidFill>
                  <a:srgbClr val="ECE9C6"/>
                </a:solidFill>
              </a:rPr>
              <a:pPr/>
              <a:t>‹Nº›</a:t>
            </a:fld>
            <a:endParaRPr lang="es-AR">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2396751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5168893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958733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46607324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948191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8" name="Footer Placeholder 7"/>
          <p:cNvSpPr>
            <a:spLocks noGrp="1"/>
          </p:cNvSpPr>
          <p:nvPr>
            <p:ph type="ftr" sz="quarter" idx="11"/>
          </p:nvPr>
        </p:nvSpPr>
        <p:spPr/>
        <p:txBody>
          <a:bodyPr/>
          <a:lstStyle/>
          <a:p>
            <a:endParaRPr lang="es-AR">
              <a:solidFill>
                <a:srgbClr val="895D1D"/>
              </a:solidFill>
            </a:endParaRPr>
          </a:p>
        </p:txBody>
      </p:sp>
      <p:sp>
        <p:nvSpPr>
          <p:cNvPr id="9" name="Slide Number Placeholder 8"/>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34655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4" name="Footer Placeholder 3"/>
          <p:cNvSpPr>
            <a:spLocks noGrp="1"/>
          </p:cNvSpPr>
          <p:nvPr>
            <p:ph type="ftr" sz="quarter" idx="11"/>
          </p:nvPr>
        </p:nvSpPr>
        <p:spPr/>
        <p:txBody>
          <a:bodyPr/>
          <a:lstStyle/>
          <a:p>
            <a:endParaRPr lang="es-AR">
              <a:solidFill>
                <a:srgbClr val="895D1D"/>
              </a:solidFill>
            </a:endParaRPr>
          </a:p>
        </p:txBody>
      </p:sp>
      <p:sp>
        <p:nvSpPr>
          <p:cNvPr id="5" name="Slide Number Placeholder 4"/>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99031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3" name="Footer Placeholder 2"/>
          <p:cNvSpPr>
            <a:spLocks noGrp="1"/>
          </p:cNvSpPr>
          <p:nvPr>
            <p:ph type="ftr" sz="quarter" idx="11"/>
          </p:nvPr>
        </p:nvSpPr>
        <p:spPr/>
        <p:txBody>
          <a:bodyPr/>
          <a:lstStyle/>
          <a:p>
            <a:endParaRPr lang="es-AR">
              <a:solidFill>
                <a:srgbClr val="895D1D"/>
              </a:solidFill>
            </a:endParaRPr>
          </a:p>
        </p:txBody>
      </p:sp>
      <p:sp>
        <p:nvSpPr>
          <p:cNvPr id="4" name="Slide Number Placeholder 3"/>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0684217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1866080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6" name="Footer Placeholder 5"/>
          <p:cNvSpPr>
            <a:spLocks noGrp="1"/>
          </p:cNvSpPr>
          <p:nvPr>
            <p:ph type="ftr" sz="quarter" idx="11"/>
          </p:nvPr>
        </p:nvSpPr>
        <p:spPr/>
        <p:txBody>
          <a:bodyPr/>
          <a:lstStyle/>
          <a:p>
            <a:endParaRPr lang="es-AR">
              <a:solidFill>
                <a:srgbClr val="895D1D"/>
              </a:solidFill>
            </a:endParaRPr>
          </a:p>
        </p:txBody>
      </p:sp>
      <p:sp>
        <p:nvSpPr>
          <p:cNvPr id="7" name="Slide Number Placeholder 6"/>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6658244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1680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11"/>
          </p:nvPr>
        </p:nvSpPr>
        <p:spPr/>
        <p:txBody>
          <a:bodyPr/>
          <a:lstStyle/>
          <a:p>
            <a:endParaRPr lang="es-AR">
              <a:solidFill>
                <a:srgbClr val="895D1D"/>
              </a:solidFill>
            </a:endParaRPr>
          </a:p>
        </p:txBody>
      </p:sp>
      <p:sp>
        <p:nvSpPr>
          <p:cNvPr id="6" name="Slide Number Placeholder 5"/>
          <p:cNvSpPr>
            <a:spLocks noGrp="1"/>
          </p:cNvSpPr>
          <p:nvPr>
            <p:ph type="sldNum" sz="quarter" idx="12"/>
          </p:nvPr>
        </p:nvSpPr>
        <p:spPr/>
        <p:txBody>
          <a:bodyPr/>
          <a:lstStyle/>
          <a:p>
            <a:fld id="{888550D8-DD5B-4750-8C93-5F303B1BC299}" type="slidenum">
              <a:rPr lang="es-AR" smtClean="0">
                <a:solidFill>
                  <a:srgbClr val="895D1D"/>
                </a:solidFill>
              </a:rPr>
              <a:pPr/>
              <a:t>‹Nº›</a:t>
            </a:fld>
            <a:endParaRPr lang="es-AR">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617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1859172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028CD4-ED7B-497C-AB83-AE41EEE7C628}" type="slidenum">
              <a:rPr lang="es-AR" smtClean="0"/>
              <a:pPr/>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9281EF-80B1-4F20-8F38-9572DDF0C73B}" type="datetimeFigureOut">
              <a:rPr lang="es-AR" smtClean="0">
                <a:solidFill>
                  <a:srgbClr val="DFDCB7"/>
                </a:solidFill>
              </a:rPr>
              <a:pPr/>
              <a:t>18/04/2023</a:t>
            </a:fld>
            <a:endParaRPr lang="es-AR">
              <a:solidFill>
                <a:srgbClr val="DFDCB7"/>
              </a:solidFill>
            </a:endParaRPr>
          </a:p>
        </p:txBody>
      </p:sp>
    </p:spTree>
    <p:extLst>
      <p:ext uri="{BB962C8B-B14F-4D97-AF65-F5344CB8AC3E}">
        <p14:creationId xmlns:p14="http://schemas.microsoft.com/office/powerpoint/2010/main" val="898152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028CD4-ED7B-497C-AB83-AE41EEE7C628}" type="slidenum">
              <a:rPr lang="es-AR" smtClean="0"/>
              <a:pPr/>
              <a:t>‹Nº›</a:t>
            </a:fld>
            <a:endParaRPr lang="es-A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AR">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9281EF-80B1-4F20-8F38-9572DDF0C73B}" type="datetimeFigureOut">
              <a:rPr lang="es-AR" smtClean="0">
                <a:solidFill>
                  <a:srgbClr val="DFDCB7"/>
                </a:solidFill>
              </a:rPr>
              <a:pPr/>
              <a:t>18/04/2023</a:t>
            </a:fld>
            <a:endParaRPr lang="es-AR">
              <a:solidFill>
                <a:srgbClr val="DFDCB7"/>
              </a:solidFill>
            </a:endParaRPr>
          </a:p>
        </p:txBody>
      </p:sp>
    </p:spTree>
    <p:extLst>
      <p:ext uri="{BB962C8B-B14F-4D97-AF65-F5344CB8AC3E}">
        <p14:creationId xmlns:p14="http://schemas.microsoft.com/office/powerpoint/2010/main" val="898152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687187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24632908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8140911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90262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90262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0D85C0F-EA48-47A2-886D-6B9F312B6E37}" type="datetimeFigureOut">
              <a:rPr lang="es-AR" smtClean="0">
                <a:solidFill>
                  <a:srgbClr val="895D1D"/>
                </a:solidFill>
              </a:rPr>
              <a:pPr/>
              <a:t>18/04/2023</a:t>
            </a:fld>
            <a:endParaRPr lang="es-AR">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AR">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88550D8-DD5B-4750-8C93-5F303B1BC299}" type="slidenum">
              <a:rPr lang="es-AR" smtClean="0">
                <a:solidFill>
                  <a:srgbClr val="895D1D"/>
                </a:solidFill>
              </a:rPr>
              <a:pPr/>
              <a:t>‹Nº›</a:t>
            </a:fld>
            <a:endParaRPr lang="es-AR">
              <a:solidFill>
                <a:srgbClr val="895D1D"/>
              </a:solidFill>
            </a:endParaRPr>
          </a:p>
        </p:txBody>
      </p:sp>
    </p:spTree>
    <p:extLst>
      <p:ext uri="{BB962C8B-B14F-4D97-AF65-F5344CB8AC3E}">
        <p14:creationId xmlns:p14="http://schemas.microsoft.com/office/powerpoint/2010/main" val="323563621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90.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83.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t>Con - tratos</a:t>
            </a:r>
            <a:endParaRPr lang="es-AR" dirty="0"/>
          </a:p>
        </p:txBody>
      </p:sp>
      <p:sp>
        <p:nvSpPr>
          <p:cNvPr id="3" name="2 Subtítulo"/>
          <p:cNvSpPr>
            <a:spLocks noGrp="1"/>
          </p:cNvSpPr>
          <p:nvPr>
            <p:ph type="subTitle" idx="1"/>
          </p:nvPr>
        </p:nvSpPr>
        <p:spPr/>
        <p:txBody>
          <a:bodyPr/>
          <a:lstStyle/>
          <a:p>
            <a:r>
              <a:rPr lang="es-AR" dirty="0" smtClean="0"/>
              <a:t>Derecho Privado II-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32656"/>
            <a:ext cx="2234472"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91132">
            <a:off x="6419545" y="981073"/>
            <a:ext cx="1987785" cy="1922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798" y="4303235"/>
            <a:ext cx="2143125" cy="154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s://encrypted-tbn0.gstatic.com/images?q=tbn:ANd9GcSgHvtIhRaW8pSk0A9ku9iG1lw7ggPc3oc01PhG-7vC1DWJ2q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9039">
            <a:off x="595132" y="1019079"/>
            <a:ext cx="2121763"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noticias.iberestudios.com/files/2011/04/empleo-contrato-empresa-300x22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4927" y="4249408"/>
            <a:ext cx="2208510" cy="165638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627784" y="6022948"/>
            <a:ext cx="4248472" cy="461665"/>
          </a:xfrm>
          <a:prstGeom prst="rect">
            <a:avLst/>
          </a:prstGeom>
        </p:spPr>
        <p:txBody>
          <a:bodyPr wrap="square">
            <a:spAutoFit/>
          </a:bodyPr>
          <a:lstStyle/>
          <a:p>
            <a:pPr algn="ctr">
              <a:spcBef>
                <a:spcPct val="20000"/>
              </a:spcBef>
              <a:buClr>
                <a:srgbClr val="873624"/>
              </a:buClr>
            </a:pPr>
            <a:r>
              <a:rPr lang="es-AR" sz="2400" dirty="0" err="1">
                <a:solidFill>
                  <a:prstClr val="white"/>
                </a:solidFill>
                <a:effectLst>
                  <a:outerShdw blurRad="34925" dist="12700" dir="14400000" rotWithShape="0">
                    <a:prstClr val="black">
                      <a:alpha val="21000"/>
                    </a:prstClr>
                  </a:outerShdw>
                </a:effectLst>
              </a:rPr>
              <a:t>Prof</a:t>
            </a:r>
            <a:r>
              <a:rPr lang="es-AR" sz="2400" dirty="0">
                <a:solidFill>
                  <a:prstClr val="white"/>
                </a:solidFill>
                <a:effectLst>
                  <a:outerShdw blurRad="34925" dist="12700" dir="14400000" rotWithShape="0">
                    <a:prstClr val="black">
                      <a:alpha val="21000"/>
                    </a:prstClr>
                  </a:outerShdw>
                </a:effectLst>
              </a:rPr>
              <a:t>: María Rosana </a:t>
            </a:r>
            <a:r>
              <a:rPr lang="es-AR" sz="2400" dirty="0" err="1">
                <a:solidFill>
                  <a:prstClr val="white"/>
                </a:solidFill>
                <a:effectLst>
                  <a:outerShdw blurRad="34925" dist="12700" dir="14400000" rotWithShape="0">
                    <a:prstClr val="black">
                      <a:alpha val="21000"/>
                    </a:prstClr>
                  </a:outerShdw>
                </a:effectLst>
              </a:rPr>
              <a:t>Toranzo</a:t>
            </a:r>
            <a:endParaRPr lang="es-AR" sz="2400" dirty="0">
              <a:solidFill>
                <a:prstClr val="white"/>
              </a:solidFill>
              <a:effectLst>
                <a:outerShdw blurRad="34925" dist="12700" dir="14400000" rotWithShape="0">
                  <a:prstClr val="black">
                    <a:alpha val="21000"/>
                  </a:prstClr>
                </a:outerShdw>
              </a:effectLst>
            </a:endParaRPr>
          </a:p>
        </p:txBody>
      </p:sp>
    </p:spTree>
    <p:extLst>
      <p:ext uri="{BB962C8B-B14F-4D97-AF65-F5344CB8AC3E}">
        <p14:creationId xmlns:p14="http://schemas.microsoft.com/office/powerpoint/2010/main" val="51989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1000"/>
                                        <p:tgtEl>
                                          <p:spTgt spid="1031"/>
                                        </p:tgtEl>
                                      </p:cBhvr>
                                    </p:animEffect>
                                    <p:anim calcmode="lin" valueType="num">
                                      <p:cBhvr>
                                        <p:cTn id="18" dur="1000" fill="hold"/>
                                        <p:tgtEl>
                                          <p:spTgt spid="1031"/>
                                        </p:tgtEl>
                                        <p:attrNameLst>
                                          <p:attrName>ppt_x</p:attrName>
                                        </p:attrNameLst>
                                      </p:cBhvr>
                                      <p:tavLst>
                                        <p:tav tm="0">
                                          <p:val>
                                            <p:strVal val="#ppt_x"/>
                                          </p:val>
                                        </p:tav>
                                        <p:tav tm="100000">
                                          <p:val>
                                            <p:strVal val="#ppt_x"/>
                                          </p:val>
                                        </p:tav>
                                      </p:tavLst>
                                    </p:anim>
                                    <p:anim calcmode="lin" valueType="num">
                                      <p:cBhvr>
                                        <p:cTn id="19"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barn(inVertical)">
                                      <p:cBhvr>
                                        <p:cTn id="24" dur="500"/>
                                        <p:tgtEl>
                                          <p:spTgt spid="102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arn(inVertic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7504" y="1772816"/>
            <a:ext cx="8471233" cy="4502111"/>
          </a:xfrm>
        </p:spPr>
        <p:txBody>
          <a:bodyPr>
            <a:normAutofit/>
          </a:bodyPr>
          <a:lstStyle/>
          <a:p>
            <a:endParaRPr lang="es-AR" dirty="0" smtClean="0"/>
          </a:p>
          <a:p>
            <a:r>
              <a:rPr lang="es-AR" dirty="0" smtClean="0">
                <a:solidFill>
                  <a:srgbClr val="000000"/>
                </a:solidFill>
                <a:latin typeface="Gill Sans"/>
              </a:rPr>
              <a:t>La </a:t>
            </a:r>
            <a:r>
              <a:rPr lang="es-AR" dirty="0">
                <a:solidFill>
                  <a:srgbClr val="000000"/>
                </a:solidFill>
                <a:latin typeface="Gill Sans"/>
              </a:rPr>
              <a:t>oferta dirigida a personas indeterminadas </a:t>
            </a:r>
            <a:endParaRPr lang="es-AR" dirty="0" smtClean="0">
              <a:solidFill>
                <a:srgbClr val="000000"/>
              </a:solidFill>
              <a:latin typeface="Gill Sans"/>
            </a:endParaRPr>
          </a:p>
          <a:p>
            <a:pPr marL="0" indent="0">
              <a:buNone/>
            </a:pPr>
            <a:r>
              <a:rPr lang="es-AR" dirty="0" smtClean="0">
                <a:solidFill>
                  <a:srgbClr val="000000"/>
                </a:solidFill>
                <a:latin typeface="Gill Sans"/>
              </a:rPr>
              <a:t>es </a:t>
            </a:r>
            <a:r>
              <a:rPr lang="es-AR" dirty="0">
                <a:solidFill>
                  <a:srgbClr val="000000"/>
                </a:solidFill>
                <a:latin typeface="Gill Sans"/>
              </a:rPr>
              <a:t>considerada como invitación para que hagan ofertas, excepto que de sus términos o de las circunstancias de su emisión resulte </a:t>
            </a:r>
            <a:r>
              <a:rPr lang="es-AR" sz="2800" b="1" dirty="0">
                <a:solidFill>
                  <a:schemeClr val="accent2">
                    <a:lumMod val="75000"/>
                  </a:schemeClr>
                </a:solidFill>
                <a:latin typeface="Gill Sans"/>
              </a:rPr>
              <a:t>la intención de contratar del oferente</a:t>
            </a:r>
            <a:r>
              <a:rPr lang="es-AR" dirty="0">
                <a:solidFill>
                  <a:srgbClr val="000000"/>
                </a:solidFill>
                <a:latin typeface="Gill Sans"/>
              </a:rPr>
              <a:t>. En este caso, se la entiende </a:t>
            </a:r>
            <a:r>
              <a:rPr lang="es-AR" u="sng" dirty="0">
                <a:solidFill>
                  <a:srgbClr val="000000"/>
                </a:solidFill>
                <a:latin typeface="Gill Sans"/>
              </a:rPr>
              <a:t>emitida por el tiempo y en las condiciones admitidas por los </a:t>
            </a:r>
            <a:r>
              <a:rPr lang="es-AR" u="sng" dirty="0" smtClean="0">
                <a:solidFill>
                  <a:srgbClr val="000000"/>
                </a:solidFill>
                <a:latin typeface="Gill Sans"/>
              </a:rPr>
              <a:t>usos.</a:t>
            </a:r>
            <a:endParaRPr lang="es-AR" u="sng" dirty="0"/>
          </a:p>
        </p:txBody>
      </p:sp>
      <p:sp>
        <p:nvSpPr>
          <p:cNvPr id="3" name="2 Título"/>
          <p:cNvSpPr>
            <a:spLocks noGrp="1"/>
          </p:cNvSpPr>
          <p:nvPr>
            <p:ph type="title"/>
          </p:nvPr>
        </p:nvSpPr>
        <p:spPr>
          <a:xfrm>
            <a:off x="400795" y="404664"/>
            <a:ext cx="7756263" cy="1054250"/>
          </a:xfrm>
        </p:spPr>
        <p:txBody>
          <a:bodyPr/>
          <a:lstStyle/>
          <a:p>
            <a:r>
              <a:rPr lang="es-AR" dirty="0" smtClean="0">
                <a:solidFill>
                  <a:schemeClr val="accent2">
                    <a:lumMod val="75000"/>
                  </a:schemeClr>
                </a:solidFill>
                <a:latin typeface="Gill Sans"/>
              </a:rPr>
              <a:t>ARTICULO </a:t>
            </a:r>
            <a:r>
              <a:rPr lang="es-AR" dirty="0">
                <a:solidFill>
                  <a:schemeClr val="accent2">
                    <a:lumMod val="75000"/>
                  </a:schemeClr>
                </a:solidFill>
                <a:latin typeface="Gill Sans"/>
              </a:rPr>
              <a:t>973</a:t>
            </a:r>
            <a:r>
              <a:rPr lang="es-AR" dirty="0" smtClean="0">
                <a:solidFill>
                  <a:schemeClr val="accent2">
                    <a:lumMod val="75000"/>
                  </a:schemeClr>
                </a:solidFill>
                <a:latin typeface="Gill Sans"/>
              </a:rPr>
              <a:t>.</a:t>
            </a:r>
            <a:r>
              <a:rPr lang="es-AR" sz="4800" dirty="0">
                <a:solidFill>
                  <a:schemeClr val="accent2">
                    <a:lumMod val="75000"/>
                  </a:schemeClr>
                </a:solidFill>
                <a:latin typeface="Gill Sans"/>
              </a:rPr>
              <a:t> </a:t>
            </a:r>
            <a:r>
              <a:rPr lang="es-AR" sz="4800" dirty="0" smtClean="0">
                <a:solidFill>
                  <a:schemeClr val="accent2">
                    <a:lumMod val="75000"/>
                  </a:schemeClr>
                </a:solidFill>
                <a:latin typeface="Gill Sans"/>
              </a:rPr>
              <a:t> Invitación </a:t>
            </a:r>
            <a:r>
              <a:rPr lang="es-AR" sz="4800" dirty="0">
                <a:solidFill>
                  <a:schemeClr val="accent2">
                    <a:lumMod val="75000"/>
                  </a:schemeClr>
                </a:solidFill>
                <a:latin typeface="Gill Sans"/>
              </a:rPr>
              <a:t>a ofertar. </a:t>
            </a:r>
            <a:r>
              <a:rPr lang="es-AR" dirty="0" smtClean="0">
                <a:solidFill>
                  <a:schemeClr val="accent2">
                    <a:lumMod val="75000"/>
                  </a:schemeClr>
                </a:solidFill>
                <a:latin typeface="Gill Sans"/>
              </a:rPr>
              <a:t>-</a:t>
            </a:r>
            <a:endParaRPr lang="es-AR" dirty="0">
              <a:solidFill>
                <a:schemeClr val="accent2">
                  <a:lumMod val="75000"/>
                </a:schemeClr>
              </a:solidFill>
            </a:endParaRPr>
          </a:p>
        </p:txBody>
      </p:sp>
      <p:pic>
        <p:nvPicPr>
          <p:cNvPr id="1028" name="Picture 4" descr="http://2.bp.blogspot.com/_gnr9IsSD0cM/S7Kw4cpED8I/AAAAAAAAACI/ZNcc1Nav0Lo/s320/20070709171752-interrogan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654" y="4905163"/>
            <a:ext cx="2052311"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5961" y="5013176"/>
            <a:ext cx="2514191" cy="165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117" y="836712"/>
            <a:ext cx="2314600" cy="174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013176"/>
            <a:ext cx="192911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02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7756263" cy="1054250"/>
          </a:xfrm>
        </p:spPr>
        <p:txBody>
          <a:bodyPr/>
          <a:lstStyle/>
          <a:p>
            <a:r>
              <a:rPr lang="es-AR" sz="4800" dirty="0" smtClean="0"/>
              <a:t>Fuerza Obligatoria</a:t>
            </a:r>
            <a:br>
              <a:rPr lang="es-AR" sz="4800" dirty="0" smtClean="0"/>
            </a:br>
            <a:r>
              <a:rPr lang="es-AR" sz="3600" dirty="0" smtClean="0">
                <a:solidFill>
                  <a:schemeClr val="accent2">
                    <a:lumMod val="75000"/>
                  </a:schemeClr>
                </a:solidFill>
                <a:latin typeface="Arial"/>
              </a:rPr>
              <a:t>ARTICULO </a:t>
            </a:r>
            <a:r>
              <a:rPr lang="es-AR" sz="3600" dirty="0">
                <a:solidFill>
                  <a:schemeClr val="accent2">
                    <a:lumMod val="75000"/>
                  </a:schemeClr>
                </a:solidFill>
                <a:latin typeface="Arial"/>
              </a:rPr>
              <a:t>974.- </a:t>
            </a:r>
            <a:endParaRPr lang="es-AR" sz="3600" dirty="0">
              <a:solidFill>
                <a:schemeClr val="accent2">
                  <a:lumMod val="75000"/>
                </a:schemeClr>
              </a:solidFill>
            </a:endParaRPr>
          </a:p>
        </p:txBody>
      </p:sp>
      <p:sp>
        <p:nvSpPr>
          <p:cNvPr id="4" name="3 Rectángulo"/>
          <p:cNvSpPr/>
          <p:nvPr/>
        </p:nvSpPr>
        <p:spPr>
          <a:xfrm>
            <a:off x="467544" y="2492896"/>
            <a:ext cx="8316416" cy="2800767"/>
          </a:xfrm>
          <a:prstGeom prst="rect">
            <a:avLst/>
          </a:prstGeom>
        </p:spPr>
        <p:txBody>
          <a:bodyPr wrap="square">
            <a:spAutoFit/>
          </a:bodyPr>
          <a:lstStyle/>
          <a:p>
            <a:pPr algn="ctr"/>
            <a:r>
              <a:rPr lang="es-AR" sz="4800" dirty="0" smtClean="0">
                <a:solidFill>
                  <a:schemeClr val="accent2">
                    <a:lumMod val="75000"/>
                  </a:schemeClr>
                </a:solidFill>
                <a:latin typeface="Arial"/>
              </a:rPr>
              <a:t>La </a:t>
            </a:r>
            <a:r>
              <a:rPr lang="es-AR" sz="4800" dirty="0">
                <a:solidFill>
                  <a:schemeClr val="accent2">
                    <a:lumMod val="75000"/>
                  </a:schemeClr>
                </a:solidFill>
                <a:latin typeface="Arial"/>
              </a:rPr>
              <a:t>oferta obliga al </a:t>
            </a:r>
            <a:r>
              <a:rPr lang="es-AR" sz="4800" dirty="0" smtClean="0">
                <a:solidFill>
                  <a:schemeClr val="accent2">
                    <a:lumMod val="75000"/>
                  </a:schemeClr>
                </a:solidFill>
                <a:latin typeface="Arial"/>
              </a:rPr>
              <a:t>proponente</a:t>
            </a:r>
          </a:p>
          <a:p>
            <a:pPr algn="ctr"/>
            <a:r>
              <a:rPr lang="es-AR" sz="3200" dirty="0" smtClean="0">
                <a:solidFill>
                  <a:srgbClr val="000000"/>
                </a:solidFill>
                <a:latin typeface="Arial"/>
              </a:rPr>
              <a:t>a </a:t>
            </a:r>
            <a:r>
              <a:rPr lang="es-AR" sz="3200" dirty="0">
                <a:solidFill>
                  <a:srgbClr val="000000"/>
                </a:solidFill>
                <a:latin typeface="Arial"/>
              </a:rPr>
              <a:t>no ser que lo contrario resulte de sus términos, de la naturaleza del negocio o de las circunstancias del caso.</a:t>
            </a:r>
          </a:p>
          <a:p>
            <a:pPr algn="ctr"/>
            <a:endParaRPr lang="es-AR" sz="3200" dirty="0">
              <a:solidFill>
                <a:srgbClr val="000000"/>
              </a:solidFill>
              <a:latin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085184"/>
            <a:ext cx="3267075" cy="161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825" y="5085184"/>
            <a:ext cx="2647950" cy="161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85184"/>
            <a:ext cx="2543175" cy="161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761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3" y="2204864"/>
            <a:ext cx="8964487" cy="4869160"/>
          </a:xfrm>
        </p:spPr>
        <p:txBody>
          <a:bodyPr>
            <a:normAutofit fontScale="47500" lnSpcReduction="20000"/>
          </a:bodyPr>
          <a:lstStyle/>
          <a:p>
            <a:pPr lvl="0" algn="just">
              <a:buClr>
                <a:srgbClr val="873624"/>
              </a:buClr>
            </a:pPr>
            <a:r>
              <a:rPr lang="es-AR" sz="3200" dirty="0" smtClean="0">
                <a:solidFill>
                  <a:srgbClr val="000000"/>
                </a:solidFill>
                <a:latin typeface="Arial"/>
              </a:rPr>
              <a:t>  </a:t>
            </a:r>
            <a:r>
              <a:rPr lang="es-AR" sz="3600" dirty="0">
                <a:solidFill>
                  <a:srgbClr val="000000"/>
                </a:solidFill>
                <a:latin typeface="Gill Sans"/>
              </a:rPr>
              <a:t>ARTICULO </a:t>
            </a:r>
            <a:r>
              <a:rPr lang="es-AR" sz="3600" dirty="0" smtClean="0">
                <a:solidFill>
                  <a:srgbClr val="000000"/>
                </a:solidFill>
                <a:latin typeface="Gill Sans"/>
              </a:rPr>
              <a:t>262. </a:t>
            </a:r>
            <a:r>
              <a:rPr lang="es-AR" sz="3600" dirty="0">
                <a:solidFill>
                  <a:srgbClr val="000000"/>
                </a:solidFill>
                <a:latin typeface="Gill Sans"/>
              </a:rPr>
              <a:t>Los actos pueden exteriorizarse oralmente, por escrito, por signos inequívocos o por la ejecución de un hecho material</a:t>
            </a:r>
            <a:r>
              <a:rPr lang="es-AR" sz="3600" dirty="0" smtClean="0">
                <a:solidFill>
                  <a:srgbClr val="000000"/>
                </a:solidFill>
                <a:latin typeface="Gill Sans"/>
              </a:rPr>
              <a:t>.</a:t>
            </a:r>
          </a:p>
          <a:p>
            <a:pPr marL="0" lvl="0" indent="0" algn="just">
              <a:buClr>
                <a:srgbClr val="873624"/>
              </a:buClr>
              <a:buNone/>
            </a:pPr>
            <a:r>
              <a:rPr lang="es-AR" sz="3600" dirty="0"/>
              <a:t/>
            </a:r>
            <a:br>
              <a:rPr lang="es-AR" sz="3600" dirty="0"/>
            </a:br>
            <a:r>
              <a:rPr lang="es-AR" sz="3600" b="1" dirty="0"/>
              <a:t/>
            </a:r>
            <a:br>
              <a:rPr lang="es-AR" sz="3600" b="1" dirty="0"/>
            </a:br>
            <a:r>
              <a:rPr lang="es-AR" sz="3600" b="1" dirty="0">
                <a:solidFill>
                  <a:srgbClr val="000000"/>
                </a:solidFill>
                <a:latin typeface="Gill Sans"/>
              </a:rPr>
              <a:t>ARTICULO 263.- Silencio como manifestación de la voluntad. </a:t>
            </a:r>
            <a:r>
              <a:rPr lang="es-AR" sz="3600" dirty="0">
                <a:solidFill>
                  <a:srgbClr val="000000"/>
                </a:solidFill>
                <a:latin typeface="Gill Sans"/>
              </a:rPr>
              <a:t>El silencio opuesto a actos o a una interrogación </a:t>
            </a:r>
            <a:r>
              <a:rPr lang="es-AR" sz="5800" dirty="0">
                <a:solidFill>
                  <a:srgbClr val="000000"/>
                </a:solidFill>
                <a:latin typeface="Gill Sans"/>
              </a:rPr>
              <a:t>no es considerado como una manifestación de voluntad </a:t>
            </a:r>
            <a:r>
              <a:rPr lang="es-AR" sz="3600" dirty="0">
                <a:solidFill>
                  <a:srgbClr val="000000"/>
                </a:solidFill>
                <a:latin typeface="Gill Sans"/>
              </a:rPr>
              <a:t>conforme al acto o la interrogación, excepto en los casos en que haya un deber de expedirse que puede resultar de la ley, de la voluntad de las partes, de los usos y prácticas, o de una relación entre el silencio actual y las declaraciones precedentes</a:t>
            </a:r>
            <a:r>
              <a:rPr lang="es-AR" sz="3600" dirty="0" smtClean="0">
                <a:solidFill>
                  <a:srgbClr val="000000"/>
                </a:solidFill>
                <a:latin typeface="Gill Sans"/>
              </a:rPr>
              <a:t>.</a:t>
            </a:r>
          </a:p>
          <a:p>
            <a:pPr marL="0" lvl="0" indent="0" algn="just">
              <a:buClr>
                <a:srgbClr val="873624"/>
              </a:buClr>
              <a:buNone/>
            </a:pPr>
            <a:r>
              <a:rPr lang="es-AR" sz="3600" dirty="0"/>
              <a:t/>
            </a:r>
            <a:br>
              <a:rPr lang="es-AR" sz="3600" dirty="0"/>
            </a:br>
            <a:r>
              <a:rPr lang="es-AR" sz="3600" dirty="0"/>
              <a:t/>
            </a:r>
            <a:br>
              <a:rPr lang="es-AR" sz="3600" dirty="0"/>
            </a:br>
            <a:r>
              <a:rPr lang="es-AR" sz="3600" dirty="0">
                <a:solidFill>
                  <a:srgbClr val="000000"/>
                </a:solidFill>
                <a:latin typeface="Gill Sans"/>
              </a:rPr>
              <a:t>ARTICULO 264.- Manifestación tácita de voluntad. </a:t>
            </a:r>
            <a:r>
              <a:rPr lang="es-AR" sz="5800" dirty="0">
                <a:solidFill>
                  <a:srgbClr val="000000"/>
                </a:solidFill>
                <a:latin typeface="Gill Sans"/>
              </a:rPr>
              <a:t>La manifestación tácita de la voluntad resulta de los actos por los cuales se la puede conocer con certidumbre.</a:t>
            </a:r>
            <a:r>
              <a:rPr lang="es-AR" sz="3600" dirty="0">
                <a:solidFill>
                  <a:srgbClr val="000000"/>
                </a:solidFill>
                <a:latin typeface="Gill Sans"/>
              </a:rPr>
              <a:t> Carece de eficacia cuando la ley o la convención exigen una manifestación </a:t>
            </a:r>
            <a:r>
              <a:rPr lang="es-AR" sz="3600" dirty="0" err="1">
                <a:solidFill>
                  <a:srgbClr val="000000"/>
                </a:solidFill>
                <a:latin typeface="Gill Sans"/>
              </a:rPr>
              <a:t>expresa.</a:t>
            </a:r>
            <a:r>
              <a:rPr lang="es-AR" sz="3600" dirty="0" err="1" smtClean="0">
                <a:solidFill>
                  <a:srgbClr val="000000"/>
                </a:solidFill>
                <a:latin typeface="Arial"/>
              </a:rPr>
              <a:t>Significa</a:t>
            </a:r>
            <a:r>
              <a:rPr lang="es-AR" sz="3600" dirty="0" smtClean="0">
                <a:solidFill>
                  <a:srgbClr val="000000"/>
                </a:solidFill>
                <a:latin typeface="Arial"/>
              </a:rPr>
              <a:t> desentrañar el sentido de la expresión de voluntad</a:t>
            </a:r>
            <a:endParaRPr lang="es-AR" sz="3600" dirty="0">
              <a:solidFill>
                <a:srgbClr val="000000"/>
              </a:solidFill>
              <a:latin typeface="Arial"/>
            </a:endParaRPr>
          </a:p>
          <a:p>
            <a:endParaRPr lang="es-AR" dirty="0"/>
          </a:p>
        </p:txBody>
      </p:sp>
      <p:sp>
        <p:nvSpPr>
          <p:cNvPr id="3" name="2 Título"/>
          <p:cNvSpPr>
            <a:spLocks noGrp="1"/>
          </p:cNvSpPr>
          <p:nvPr>
            <p:ph type="title"/>
          </p:nvPr>
        </p:nvSpPr>
        <p:spPr>
          <a:xfrm>
            <a:off x="-468560" y="395287"/>
            <a:ext cx="7123870" cy="1054250"/>
          </a:xfrm>
        </p:spPr>
        <p:txBody>
          <a:bodyPr/>
          <a:lstStyle/>
          <a:p>
            <a:r>
              <a:rPr lang="es-AR" sz="4800" dirty="0" smtClean="0">
                <a:solidFill>
                  <a:srgbClr val="000000"/>
                </a:solidFill>
                <a:latin typeface="Gill Sans"/>
              </a:rPr>
              <a:t> </a:t>
            </a:r>
            <a:r>
              <a:rPr lang="es-AR" sz="4800" b="1" dirty="0">
                <a:solidFill>
                  <a:schemeClr val="bg2">
                    <a:lumMod val="50000"/>
                  </a:schemeClr>
                </a:solidFill>
                <a:latin typeface="Gill Sans"/>
              </a:rPr>
              <a:t>Manifestación de la </a:t>
            </a:r>
            <a:r>
              <a:rPr lang="es-AR" sz="4800" b="1" dirty="0" smtClean="0">
                <a:solidFill>
                  <a:schemeClr val="bg2">
                    <a:lumMod val="50000"/>
                  </a:schemeClr>
                </a:solidFill>
                <a:latin typeface="Gill Sans"/>
              </a:rPr>
              <a:t>voluntad</a:t>
            </a:r>
            <a:endParaRPr lang="es-AR" sz="4800" b="1" dirty="0">
              <a:solidFill>
                <a:schemeClr val="bg2">
                  <a:lumMod val="50000"/>
                </a:schemeClr>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78" y="0"/>
            <a:ext cx="2679509"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143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9441" y="2204864"/>
            <a:ext cx="7072839" cy="4653136"/>
          </a:xfrm>
        </p:spPr>
        <p:txBody>
          <a:bodyPr>
            <a:normAutofit/>
          </a:bodyPr>
          <a:lstStyle/>
          <a:p>
            <a:r>
              <a:rPr lang="es-AR" dirty="0"/>
              <a:t>La oferta hecha a una persona presente o la formulada por un medio de comunicación instantáneo, sin fijación de plazo, sólo puede ser aceptada inmediatamente.</a:t>
            </a:r>
          </a:p>
          <a:p>
            <a:endParaRPr lang="es-AR" dirty="0"/>
          </a:p>
          <a:p>
            <a:r>
              <a:rPr lang="es-AR" dirty="0"/>
              <a:t>Cuando se hace a una persona que no está presente, sin fijación de plazo para la aceptación, el proponente queda obligado hasta el momento en que puede razonablemente esperarse la recepción de la respuesta, expedida por los medios usuales de comunicación</a:t>
            </a:r>
            <a:r>
              <a:rPr lang="es-AR" dirty="0" smtClean="0"/>
              <a:t>.</a:t>
            </a:r>
            <a:endParaRPr lang="es-AR" dirty="0"/>
          </a:p>
        </p:txBody>
      </p:sp>
      <p:sp>
        <p:nvSpPr>
          <p:cNvPr id="3" name="2 Título"/>
          <p:cNvSpPr>
            <a:spLocks noGrp="1"/>
          </p:cNvSpPr>
          <p:nvPr>
            <p:ph type="title"/>
          </p:nvPr>
        </p:nvSpPr>
        <p:spPr>
          <a:xfrm>
            <a:off x="0" y="332656"/>
            <a:ext cx="7756263" cy="1291750"/>
          </a:xfrm>
        </p:spPr>
        <p:txBody>
          <a:bodyPr/>
          <a:lstStyle/>
          <a:p>
            <a:pPr algn="l"/>
            <a:r>
              <a:rPr lang="es-AR" dirty="0" smtClean="0"/>
              <a:t>Oferta entre </a:t>
            </a:r>
            <a:br>
              <a:rPr lang="es-AR" dirty="0" smtClean="0"/>
            </a:br>
            <a:r>
              <a:rPr lang="es-AR" dirty="0" smtClean="0"/>
              <a:t>Presentes/Ausentes</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996" y="4581128"/>
            <a:ext cx="205600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284" y="2132856"/>
            <a:ext cx="2152716"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724"/>
            <a:ext cx="2699792"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787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9646" y="647971"/>
            <a:ext cx="813577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AR" sz="3200" dirty="0" smtClean="0">
                <a:solidFill>
                  <a:schemeClr val="bg2">
                    <a:lumMod val="25000"/>
                  </a:schemeClr>
                </a:solidFill>
                <a:latin typeface="Arial"/>
              </a:rPr>
              <a:t>     </a:t>
            </a:r>
            <a:r>
              <a:rPr lang="es-AR" sz="3600" dirty="0" smtClean="0">
                <a:solidFill>
                  <a:schemeClr val="bg2">
                    <a:lumMod val="25000"/>
                  </a:schemeClr>
                </a:solidFill>
                <a:latin typeface="Arial"/>
              </a:rPr>
              <a:t>PLAZO DE LA OFERTA</a:t>
            </a:r>
            <a:endParaRPr lang="es-AR" sz="3600" dirty="0">
              <a:solidFill>
                <a:schemeClr val="bg2">
                  <a:lumMod val="25000"/>
                </a:schemeClr>
              </a:solidFill>
            </a:endParaRPr>
          </a:p>
        </p:txBody>
      </p:sp>
      <p:sp>
        <p:nvSpPr>
          <p:cNvPr id="4" name="3 Rectángulo"/>
          <p:cNvSpPr/>
          <p:nvPr/>
        </p:nvSpPr>
        <p:spPr>
          <a:xfrm>
            <a:off x="329646" y="1556792"/>
            <a:ext cx="5496085" cy="3693319"/>
          </a:xfrm>
          <a:prstGeom prst="rect">
            <a:avLst/>
          </a:prstGeom>
        </p:spPr>
        <p:txBody>
          <a:bodyPr wrap="square">
            <a:spAutoFit/>
          </a:bodyPr>
          <a:lstStyle/>
          <a:p>
            <a:endParaRPr lang="es-AR" dirty="0"/>
          </a:p>
          <a:p>
            <a:r>
              <a:rPr lang="es-AR" sz="3200" b="1" dirty="0">
                <a:solidFill>
                  <a:schemeClr val="accent2">
                    <a:lumMod val="75000"/>
                  </a:schemeClr>
                </a:solidFill>
              </a:rPr>
              <a:t>Los plazos de vigencia de la oferta comienzan a correr </a:t>
            </a:r>
            <a:r>
              <a:rPr lang="es-AR" sz="4400" b="1" dirty="0">
                <a:solidFill>
                  <a:srgbClr val="C00000"/>
                </a:solidFill>
              </a:rPr>
              <a:t>desde la fecha de su recepción</a:t>
            </a:r>
            <a:r>
              <a:rPr lang="es-AR" sz="4400" b="1" dirty="0">
                <a:solidFill>
                  <a:schemeClr val="accent2">
                    <a:lumMod val="75000"/>
                  </a:schemeClr>
                </a:solidFill>
              </a:rPr>
              <a:t>, </a:t>
            </a:r>
            <a:r>
              <a:rPr lang="es-AR" sz="3200" b="1" dirty="0">
                <a:solidFill>
                  <a:schemeClr val="accent2">
                    <a:lumMod val="75000"/>
                  </a:schemeClr>
                </a:solidFill>
              </a:rPr>
              <a:t>excepto que contenga una previsión diferente.</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19275"/>
            <a:ext cx="3318269" cy="290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18" y="4941168"/>
            <a:ext cx="3680227" cy="168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805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2595" y="288792"/>
            <a:ext cx="6971693" cy="1152128"/>
          </a:xfrm>
          <a:ln w="28575">
            <a:solidFill>
              <a:schemeClr val="accent1"/>
            </a:solidFill>
          </a:ln>
        </p:spPr>
        <p:txBody>
          <a:bodyPr/>
          <a:lstStyle/>
          <a:p>
            <a:r>
              <a:rPr lang="es-AR" sz="4800" u="sng" dirty="0" smtClean="0"/>
              <a:t/>
            </a:r>
            <a:br>
              <a:rPr lang="es-AR" sz="4800" u="sng" dirty="0" smtClean="0"/>
            </a:br>
            <a:r>
              <a:rPr lang="es-AR" sz="4800" u="sng" dirty="0" smtClean="0">
                <a:solidFill>
                  <a:srgbClr val="C00000"/>
                </a:solidFill>
              </a:rPr>
              <a:t>Retractación</a:t>
            </a:r>
            <a:r>
              <a:rPr lang="es-AR" sz="4800" u="sng" dirty="0" smtClean="0"/>
              <a:t> de la oferta</a:t>
            </a:r>
            <a:r>
              <a:rPr lang="es-AR" sz="3600" dirty="0" smtClean="0"/>
              <a:t/>
            </a:r>
            <a:br>
              <a:rPr lang="es-AR" sz="3600" dirty="0" smtClean="0"/>
            </a:br>
            <a:endParaRPr lang="es-AR" sz="3600" dirty="0"/>
          </a:p>
        </p:txBody>
      </p:sp>
      <p:sp>
        <p:nvSpPr>
          <p:cNvPr id="3" name="2 Marcador de contenido"/>
          <p:cNvSpPr>
            <a:spLocks noGrp="1"/>
          </p:cNvSpPr>
          <p:nvPr>
            <p:ph sz="quarter" idx="13"/>
          </p:nvPr>
        </p:nvSpPr>
        <p:spPr>
          <a:xfrm>
            <a:off x="-34280" y="2300954"/>
            <a:ext cx="4318248" cy="4557046"/>
          </a:xfrm>
        </p:spPr>
        <p:txBody>
          <a:bodyPr>
            <a:normAutofit fontScale="70000" lnSpcReduction="20000"/>
          </a:bodyPr>
          <a:lstStyle/>
          <a:p>
            <a:r>
              <a:rPr lang="es-AR" sz="3600" dirty="0" smtClean="0">
                <a:solidFill>
                  <a:srgbClr val="000000"/>
                </a:solidFill>
                <a:latin typeface="Gill Sans"/>
              </a:rPr>
              <a:t>ARTICULO </a:t>
            </a:r>
            <a:r>
              <a:rPr lang="es-AR" sz="3600" dirty="0">
                <a:solidFill>
                  <a:srgbClr val="000000"/>
                </a:solidFill>
                <a:latin typeface="Gill Sans"/>
              </a:rPr>
              <a:t>975.- </a:t>
            </a:r>
            <a:r>
              <a:rPr lang="es-AR" sz="3600" dirty="0" smtClean="0">
                <a:solidFill>
                  <a:srgbClr val="000000"/>
                </a:solidFill>
                <a:latin typeface="Gill Sans"/>
              </a:rPr>
              <a:t>La </a:t>
            </a:r>
            <a:r>
              <a:rPr lang="es-AR" sz="3600" dirty="0">
                <a:solidFill>
                  <a:srgbClr val="000000"/>
                </a:solidFill>
                <a:latin typeface="Gill Sans"/>
              </a:rPr>
              <a:t>oferta dirigida a una persona determinada </a:t>
            </a:r>
            <a:r>
              <a:rPr lang="es-AR" sz="3600" dirty="0" smtClean="0">
                <a:solidFill>
                  <a:srgbClr val="000000"/>
                </a:solidFill>
                <a:latin typeface="Gill Sans"/>
              </a:rPr>
              <a:t>puede </a:t>
            </a:r>
            <a:r>
              <a:rPr lang="es-AR" sz="3600" dirty="0">
                <a:solidFill>
                  <a:srgbClr val="000000"/>
                </a:solidFill>
                <a:latin typeface="Gill Sans"/>
              </a:rPr>
              <a:t>ser </a:t>
            </a:r>
            <a:r>
              <a:rPr lang="es-AR" sz="5100" b="1" dirty="0" smtClean="0">
                <a:solidFill>
                  <a:srgbClr val="C00000"/>
                </a:solidFill>
                <a:latin typeface="Gill Sans"/>
              </a:rPr>
              <a:t>retractada!!!</a:t>
            </a:r>
            <a:r>
              <a:rPr lang="es-AR" sz="3600" dirty="0" smtClean="0">
                <a:solidFill>
                  <a:srgbClr val="000000"/>
                </a:solidFill>
                <a:latin typeface="Gill Sans"/>
              </a:rPr>
              <a:t> </a:t>
            </a:r>
          </a:p>
          <a:p>
            <a:r>
              <a:rPr lang="es-AR" sz="3600" dirty="0" smtClean="0">
                <a:solidFill>
                  <a:srgbClr val="000000"/>
                </a:solidFill>
                <a:latin typeface="Gill Sans"/>
              </a:rPr>
              <a:t>Siempre que  </a:t>
            </a:r>
            <a:r>
              <a:rPr lang="es-AR" sz="3600" dirty="0">
                <a:solidFill>
                  <a:srgbClr val="000000"/>
                </a:solidFill>
                <a:latin typeface="Gill Sans"/>
              </a:rPr>
              <a:t>la comunicación de su </a:t>
            </a:r>
            <a:r>
              <a:rPr lang="es-AR" sz="3600" b="1" dirty="0">
                <a:solidFill>
                  <a:srgbClr val="C00000"/>
                </a:solidFill>
                <a:latin typeface="Gill Sans"/>
              </a:rPr>
              <a:t>retiro</a:t>
            </a:r>
            <a:r>
              <a:rPr lang="es-AR" sz="3600" dirty="0">
                <a:solidFill>
                  <a:srgbClr val="000000"/>
                </a:solidFill>
                <a:latin typeface="Gill Sans"/>
              </a:rPr>
              <a:t> es recibida por el destinatario </a:t>
            </a:r>
            <a:r>
              <a:rPr lang="es-AR" sz="4600" b="1" dirty="0">
                <a:solidFill>
                  <a:srgbClr val="C00000"/>
                </a:solidFill>
                <a:latin typeface="Gill Sans"/>
              </a:rPr>
              <a:t>antes o al mismo tiempo </a:t>
            </a:r>
            <a:r>
              <a:rPr lang="es-AR" sz="3600" dirty="0">
                <a:solidFill>
                  <a:srgbClr val="000000"/>
                </a:solidFill>
                <a:latin typeface="Gill Sans"/>
              </a:rPr>
              <a:t>que la oferta.</a:t>
            </a:r>
            <a:r>
              <a:rPr lang="es-AR" sz="3600" dirty="0"/>
              <a:t/>
            </a:r>
            <a:br>
              <a:rPr lang="es-AR" sz="3600" dirty="0"/>
            </a:br>
            <a:r>
              <a:rPr lang="es-AR" dirty="0"/>
              <a:t/>
            </a:r>
            <a:br>
              <a:rPr lang="es-AR" dirty="0"/>
            </a:br>
            <a:r>
              <a:rPr lang="es-AR" dirty="0" smtClean="0">
                <a:solidFill>
                  <a:srgbClr val="000000"/>
                </a:solidFill>
                <a:latin typeface="Gill Sans"/>
              </a:rPr>
              <a:t>. </a:t>
            </a:r>
            <a:r>
              <a:rPr lang="es-AR" dirty="0"/>
              <a:t/>
            </a:r>
            <a:br>
              <a:rPr lang="es-AR" dirty="0"/>
            </a:br>
            <a:endParaRPr lang="es-AR" dirty="0" smtClean="0"/>
          </a:p>
        </p:txBody>
      </p:sp>
      <p:sp>
        <p:nvSpPr>
          <p:cNvPr id="4" name="3 Marcador de contenido"/>
          <p:cNvSpPr>
            <a:spLocks noGrp="1"/>
          </p:cNvSpPr>
          <p:nvPr>
            <p:ph sz="quarter" idx="14"/>
          </p:nvPr>
        </p:nvSpPr>
        <p:spPr>
          <a:xfrm>
            <a:off x="4572000" y="2264950"/>
            <a:ext cx="4572000" cy="4593050"/>
          </a:xfrm>
          <a:ln>
            <a:solidFill>
              <a:schemeClr val="accent1"/>
            </a:solidFill>
          </a:ln>
        </p:spPr>
        <p:txBody>
          <a:bodyPr>
            <a:normAutofit fontScale="92500"/>
          </a:bodyPr>
          <a:lstStyle/>
          <a:p>
            <a:r>
              <a:rPr lang="es-AR" sz="3200" dirty="0" smtClean="0"/>
              <a:t>  Muerte /Incapacidad</a:t>
            </a:r>
          </a:p>
          <a:p>
            <a:pPr marL="274638" indent="0">
              <a:buNone/>
            </a:pPr>
            <a:r>
              <a:rPr lang="es-AR" sz="3200" dirty="0" smtClean="0">
                <a:solidFill>
                  <a:srgbClr val="000000"/>
                </a:solidFill>
                <a:latin typeface="Gill Sans"/>
              </a:rPr>
              <a:t>La </a:t>
            </a:r>
            <a:r>
              <a:rPr lang="es-AR" sz="3200" dirty="0">
                <a:solidFill>
                  <a:srgbClr val="000000"/>
                </a:solidFill>
                <a:latin typeface="Gill Sans"/>
              </a:rPr>
              <a:t>oferta </a:t>
            </a:r>
            <a:r>
              <a:rPr lang="es-AR" sz="3500" b="1" dirty="0">
                <a:solidFill>
                  <a:srgbClr val="FF0000"/>
                </a:solidFill>
                <a:latin typeface="Gill Sans"/>
              </a:rPr>
              <a:t>caduca</a:t>
            </a:r>
            <a:r>
              <a:rPr lang="es-AR" sz="3200" dirty="0">
                <a:solidFill>
                  <a:srgbClr val="000000"/>
                </a:solidFill>
                <a:latin typeface="Gill Sans"/>
              </a:rPr>
              <a:t> cuando el </a:t>
            </a:r>
            <a:r>
              <a:rPr lang="es-AR" sz="3200" dirty="0">
                <a:solidFill>
                  <a:srgbClr val="0070C0"/>
                </a:solidFill>
                <a:latin typeface="Gill Sans"/>
              </a:rPr>
              <a:t>proponente o el destinatario </a:t>
            </a:r>
            <a:r>
              <a:rPr lang="es-AR" sz="3200" dirty="0">
                <a:solidFill>
                  <a:srgbClr val="000000"/>
                </a:solidFill>
                <a:latin typeface="Gill Sans"/>
              </a:rPr>
              <a:t>de ella </a:t>
            </a:r>
            <a:r>
              <a:rPr lang="es-AR" sz="3300" b="1" u="sng" dirty="0">
                <a:solidFill>
                  <a:schemeClr val="tx2"/>
                </a:solidFill>
                <a:latin typeface="Gill Sans"/>
              </a:rPr>
              <a:t>fallecen o se incapacitan</a:t>
            </a:r>
            <a:r>
              <a:rPr lang="es-AR" sz="3200" dirty="0">
                <a:solidFill>
                  <a:srgbClr val="000000"/>
                </a:solidFill>
                <a:latin typeface="Gill Sans"/>
              </a:rPr>
              <a:t>, antes de la recepción de su aceptación.</a:t>
            </a:r>
            <a:r>
              <a:rPr lang="es-AR" sz="3200" dirty="0">
                <a:solidFill>
                  <a:prstClr val="black">
                    <a:lumMod val="85000"/>
                    <a:lumOff val="15000"/>
                  </a:prstClr>
                </a:solidFill>
              </a:rPr>
              <a:t/>
            </a:r>
            <a:br>
              <a:rPr lang="es-AR" sz="3200" dirty="0">
                <a:solidFill>
                  <a:prstClr val="black">
                    <a:lumMod val="85000"/>
                    <a:lumOff val="15000"/>
                  </a:prstClr>
                </a:solidFill>
              </a:rPr>
            </a:br>
            <a:endParaRPr lang="es-AR"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8905"/>
            <a:ext cx="1835696" cy="167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27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55045"/>
            <a:ext cx="7756263" cy="1054250"/>
          </a:xfrm>
        </p:spPr>
        <p:txBody>
          <a:bodyPr/>
          <a:lstStyle/>
          <a:p>
            <a:r>
              <a:rPr lang="es-AR" b="1" dirty="0" smtClean="0">
                <a:solidFill>
                  <a:srgbClr val="C00000"/>
                </a:solidFill>
              </a:rPr>
              <a:t>ACEPTACION</a:t>
            </a:r>
            <a:r>
              <a:rPr lang="es-AR" sz="4000" dirty="0" smtClean="0"/>
              <a:t/>
            </a:r>
            <a:br>
              <a:rPr lang="es-AR" sz="4000" dirty="0" smtClean="0"/>
            </a:br>
            <a:endParaRPr lang="es-AR" sz="2400" dirty="0"/>
          </a:p>
        </p:txBody>
      </p:sp>
      <p:sp>
        <p:nvSpPr>
          <p:cNvPr id="3" name="2 Rectángulo"/>
          <p:cNvSpPr/>
          <p:nvPr/>
        </p:nvSpPr>
        <p:spPr>
          <a:xfrm>
            <a:off x="1115616" y="3796720"/>
            <a:ext cx="6768752" cy="369332"/>
          </a:xfrm>
          <a:prstGeom prst="rect">
            <a:avLst/>
          </a:prstGeom>
        </p:spPr>
        <p:txBody>
          <a:bodyPr wrap="square">
            <a:spAutoFit/>
          </a:bodyPr>
          <a:lstStyle/>
          <a:p>
            <a:r>
              <a:rPr lang="es-ES" b="1" dirty="0" smtClean="0">
                <a:solidFill>
                  <a:prstClr val="black"/>
                </a:solidFill>
                <a:latin typeface="Arial"/>
                <a:ea typeface="Times New Roman"/>
              </a:rPr>
              <a:t> </a:t>
            </a:r>
            <a:endParaRPr lang="es-ES" sz="3200" b="1" dirty="0" smtClean="0">
              <a:solidFill>
                <a:prstClr val="black"/>
              </a:solidFill>
              <a:latin typeface="Arial"/>
              <a:ea typeface="Times New Roman"/>
            </a:endParaRPr>
          </a:p>
        </p:txBody>
      </p:sp>
      <p:sp>
        <p:nvSpPr>
          <p:cNvPr id="4" name="3 Rectángulo"/>
          <p:cNvSpPr/>
          <p:nvPr/>
        </p:nvSpPr>
        <p:spPr>
          <a:xfrm>
            <a:off x="323528" y="1923306"/>
            <a:ext cx="8352928" cy="3108543"/>
          </a:xfrm>
          <a:prstGeom prst="rect">
            <a:avLst/>
          </a:prstGeom>
        </p:spPr>
        <p:txBody>
          <a:bodyPr wrap="square">
            <a:spAutoFit/>
          </a:bodyPr>
          <a:lstStyle/>
          <a:p>
            <a:pPr algn="ctr"/>
            <a:r>
              <a:rPr lang="es-AR" dirty="0">
                <a:solidFill>
                  <a:srgbClr val="000000"/>
                </a:solidFill>
                <a:latin typeface="Gill Sans"/>
              </a:rPr>
              <a:t>ARTICULO 978.- Aceptación. Para que el contrato se concluya, </a:t>
            </a:r>
            <a:r>
              <a:rPr lang="es-AR" sz="3200" b="1" dirty="0">
                <a:solidFill>
                  <a:srgbClr val="C00000"/>
                </a:solidFill>
                <a:latin typeface="Gill Sans"/>
              </a:rPr>
              <a:t>la aceptación debe expresar la plena conformidad con la oferta</a:t>
            </a:r>
            <a:r>
              <a:rPr lang="es-AR" dirty="0">
                <a:solidFill>
                  <a:srgbClr val="000000"/>
                </a:solidFill>
                <a:latin typeface="Gill Sans"/>
              </a:rPr>
              <a:t>. Cualquier modificación a la oferta que su destinatario hace al manifestar su aceptación, no vale como tal, sino que importa la propuesta de un nuevo contrato, pero las modificaciones pueden ser admitidas por el </a:t>
            </a:r>
            <a:r>
              <a:rPr lang="es-AR" sz="3200" b="1" dirty="0">
                <a:solidFill>
                  <a:srgbClr val="C00000"/>
                </a:solidFill>
                <a:latin typeface="Gill Sans"/>
              </a:rPr>
              <a:t>oferente si lo comunica de inmediato </a:t>
            </a:r>
            <a:r>
              <a:rPr lang="es-AR" sz="3200" b="1" dirty="0" smtClean="0">
                <a:solidFill>
                  <a:srgbClr val="C00000"/>
                </a:solidFill>
                <a:latin typeface="Gill Sans"/>
              </a:rPr>
              <a:t>al ACEPTANTE</a:t>
            </a:r>
            <a:endParaRPr lang="es-AR" sz="4000" b="1" dirty="0">
              <a:solidFill>
                <a:srgbClr val="C00000"/>
              </a:solidFill>
            </a:endParaRPr>
          </a:p>
        </p:txBody>
      </p:sp>
      <p:sp>
        <p:nvSpPr>
          <p:cNvPr id="5" name="4 Rectángulo"/>
          <p:cNvSpPr/>
          <p:nvPr/>
        </p:nvSpPr>
        <p:spPr>
          <a:xfrm rot="20332661">
            <a:off x="6719966" y="1179306"/>
            <a:ext cx="1881128" cy="369332"/>
          </a:xfrm>
          <a:prstGeom prst="rect">
            <a:avLst/>
          </a:prstGeom>
        </p:spPr>
        <p:txBody>
          <a:bodyPr wrap="square">
            <a:spAutoFit/>
          </a:bodyPr>
          <a:lstStyle/>
          <a:p>
            <a:pPr lvl="0" algn="ctr"/>
            <a:r>
              <a:rPr lang="es-AR" dirty="0">
                <a:solidFill>
                  <a:prstClr val="black"/>
                </a:solidFill>
              </a:rPr>
              <a:t>(art </a:t>
            </a:r>
            <a:r>
              <a:rPr lang="es-AR" dirty="0" smtClean="0">
                <a:solidFill>
                  <a:prstClr val="black"/>
                </a:solidFill>
              </a:rPr>
              <a:t>978)</a:t>
            </a:r>
            <a:endParaRPr lang="es-AR" dirty="0">
              <a:solidFill>
                <a:prstClr val="black"/>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324"/>
            <a:ext cx="22860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5032327"/>
            <a:ext cx="2592288" cy="170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327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552" y="692696"/>
            <a:ext cx="7754713" cy="1910716"/>
          </a:xfrm>
        </p:spPr>
        <p:txBody>
          <a:bodyPr/>
          <a:lstStyle/>
          <a:p>
            <a:r>
              <a:rPr lang="es-AR" dirty="0" smtClean="0"/>
              <a:t>MODOS  DE</a:t>
            </a:r>
            <a:br>
              <a:rPr lang="es-AR" dirty="0" smtClean="0"/>
            </a:br>
            <a:r>
              <a:rPr lang="es-AR" dirty="0" smtClean="0"/>
              <a:t>ACEPTACION</a:t>
            </a:r>
            <a:endParaRPr lang="es-AR" dirty="0"/>
          </a:p>
        </p:txBody>
      </p:sp>
      <p:sp>
        <p:nvSpPr>
          <p:cNvPr id="3" name="2 Marcador de texto"/>
          <p:cNvSpPr>
            <a:spLocks noGrp="1"/>
          </p:cNvSpPr>
          <p:nvPr>
            <p:ph type="body" idx="1"/>
          </p:nvPr>
        </p:nvSpPr>
        <p:spPr>
          <a:xfrm>
            <a:off x="755576" y="3883948"/>
            <a:ext cx="7734747" cy="2974052"/>
          </a:xfrm>
        </p:spPr>
        <p:txBody>
          <a:bodyPr>
            <a:normAutofit/>
          </a:bodyPr>
          <a:lstStyle/>
          <a:p>
            <a:r>
              <a:rPr lang="es-AR" dirty="0"/>
              <a:t>ARTICULO 979.- </a:t>
            </a:r>
            <a:r>
              <a:rPr lang="es-AR" dirty="0" smtClean="0"/>
              <a:t>Toda </a:t>
            </a:r>
            <a:r>
              <a:rPr lang="es-AR" dirty="0"/>
              <a:t>declaración o acto del destinatario que revela conformidad con la oferta constituye aceptación. </a:t>
            </a:r>
            <a:r>
              <a:rPr lang="es-AR" sz="2800" dirty="0">
                <a:solidFill>
                  <a:srgbClr val="C00000"/>
                </a:solidFill>
              </a:rPr>
              <a:t>El silencio importa aceptación sólo cuando existe el deber de expedirse</a:t>
            </a:r>
            <a:r>
              <a:rPr lang="es-AR" dirty="0"/>
              <a:t>, el que puede resultar de la voluntad de las partes, de los usos o de las prácticas que las partes hayan establecido entre ellas, o de una relación entre el silencio actual y las declaraciones precedentes.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836476"/>
            <a:ext cx="2615713" cy="204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075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528" y="260648"/>
            <a:ext cx="9649072" cy="1054250"/>
          </a:xfrm>
        </p:spPr>
        <p:txBody>
          <a:bodyPr/>
          <a:lstStyle/>
          <a:p>
            <a:r>
              <a:rPr lang="es-AR" sz="4000" dirty="0"/>
              <a:t>ARTICULO </a:t>
            </a:r>
            <a:r>
              <a:rPr lang="es-AR" sz="4000" dirty="0" smtClean="0"/>
              <a:t>982 </a:t>
            </a:r>
            <a:r>
              <a:rPr lang="es-AR" dirty="0" smtClean="0"/>
              <a:t>-Acuerdo </a:t>
            </a:r>
            <a:r>
              <a:rPr lang="es-AR" dirty="0"/>
              <a:t>parcial.</a:t>
            </a:r>
          </a:p>
        </p:txBody>
      </p:sp>
      <p:sp>
        <p:nvSpPr>
          <p:cNvPr id="3" name="2 Rectángulo"/>
          <p:cNvSpPr/>
          <p:nvPr/>
        </p:nvSpPr>
        <p:spPr>
          <a:xfrm>
            <a:off x="323528" y="2276872"/>
            <a:ext cx="8712968" cy="432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t>Los acuerdos parciales de las partes concluyen el </a:t>
            </a:r>
            <a:r>
              <a:rPr lang="es-AR" sz="2400" dirty="0" smtClean="0"/>
              <a:t>contrato,</a:t>
            </a:r>
          </a:p>
          <a:p>
            <a:pPr algn="ctr"/>
            <a:r>
              <a:rPr lang="es-AR" sz="2400" dirty="0" smtClean="0"/>
              <a:t> </a:t>
            </a:r>
            <a:r>
              <a:rPr lang="es-AR" sz="2400" dirty="0"/>
              <a:t>si todas ellas</a:t>
            </a:r>
            <a:r>
              <a:rPr lang="es-AR" sz="2400" dirty="0" smtClean="0"/>
              <a:t>, </a:t>
            </a:r>
            <a:r>
              <a:rPr lang="es-AR" sz="2400" dirty="0"/>
              <a:t>expresan su consentimiento sobre los elementos esenciales particulares. En tal situación, el contrato queda integrado conforme a las reglas del Capítulo 1. En la duda, el contrato se tiene por</a:t>
            </a:r>
            <a:r>
              <a:rPr lang="es-AR" sz="2400" b="1" dirty="0"/>
              <a:t> </a:t>
            </a:r>
            <a:r>
              <a:rPr lang="es-AR" sz="2400" b="1" dirty="0" smtClean="0"/>
              <a:t>NO </a:t>
            </a:r>
            <a:r>
              <a:rPr lang="es-AR" sz="2400" dirty="0"/>
              <a:t>concluido. </a:t>
            </a:r>
            <a:endParaRPr lang="es-AR" sz="2400" dirty="0" smtClean="0"/>
          </a:p>
          <a:p>
            <a:pPr algn="ctr"/>
            <a:endParaRPr lang="es-AR" sz="2400" dirty="0" smtClean="0"/>
          </a:p>
          <a:p>
            <a:pPr algn="ctr"/>
            <a:r>
              <a:rPr lang="es-AR" sz="2400" dirty="0" smtClean="0"/>
              <a:t>No </a:t>
            </a:r>
            <a:r>
              <a:rPr lang="es-AR" sz="2400" dirty="0"/>
              <a:t>se considera acuerdo parcial la extensión de una minuta o de un borrador respecto de alguno de los </a:t>
            </a:r>
            <a:r>
              <a:rPr lang="es-AR" sz="2400" dirty="0" smtClean="0"/>
              <a:t>elementos</a:t>
            </a:r>
          </a:p>
          <a:p>
            <a:pPr algn="ctr"/>
            <a:r>
              <a:rPr lang="es-AR" sz="2400" dirty="0" smtClean="0"/>
              <a:t> </a:t>
            </a:r>
            <a:r>
              <a:rPr lang="es-AR" sz="2400" dirty="0"/>
              <a:t>o de todos </a:t>
            </a:r>
            <a:r>
              <a:rPr lang="es-AR" sz="2400" dirty="0" smtClean="0"/>
              <a:t>ellos.</a:t>
            </a:r>
            <a:endParaRPr lang="es-AR" sz="2400" dirty="0"/>
          </a:p>
        </p:txBody>
      </p:sp>
    </p:spTree>
    <p:extLst>
      <p:ext uri="{BB962C8B-B14F-4D97-AF65-F5344CB8AC3E}">
        <p14:creationId xmlns:p14="http://schemas.microsoft.com/office/powerpoint/2010/main" val="4228334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3610" y="-44518"/>
            <a:ext cx="7756263" cy="1890962"/>
          </a:xfrm>
        </p:spPr>
        <p:txBody>
          <a:bodyPr/>
          <a:lstStyle/>
          <a:p>
            <a:r>
              <a:rPr lang="es-AR" sz="4000" dirty="0" smtClean="0">
                <a:solidFill>
                  <a:schemeClr val="accent3">
                    <a:lumMod val="50000"/>
                  </a:schemeClr>
                </a:solidFill>
                <a:latin typeface="Arial"/>
              </a:rPr>
              <a:t/>
            </a:r>
            <a:br>
              <a:rPr lang="es-AR" sz="4000" dirty="0" smtClean="0">
                <a:solidFill>
                  <a:schemeClr val="accent3">
                    <a:lumMod val="50000"/>
                  </a:schemeClr>
                </a:solidFill>
                <a:latin typeface="Arial"/>
              </a:rPr>
            </a:br>
            <a:r>
              <a:rPr lang="es-AR" sz="4000" dirty="0" smtClean="0">
                <a:solidFill>
                  <a:schemeClr val="accent3">
                    <a:lumMod val="50000"/>
                  </a:schemeClr>
                </a:solidFill>
                <a:latin typeface="Arial"/>
              </a:rPr>
              <a:t>Contrato Plurilateral.</a:t>
            </a:r>
            <a:br>
              <a:rPr lang="es-AR" sz="4000" dirty="0" smtClean="0">
                <a:solidFill>
                  <a:schemeClr val="accent3">
                    <a:lumMod val="50000"/>
                  </a:schemeClr>
                </a:solidFill>
                <a:latin typeface="Arial"/>
              </a:rPr>
            </a:br>
            <a:r>
              <a:rPr lang="es-AR" sz="4000" dirty="0" smtClean="0">
                <a:solidFill>
                  <a:schemeClr val="accent3">
                    <a:lumMod val="50000"/>
                  </a:schemeClr>
                </a:solidFill>
                <a:latin typeface="Arial"/>
              </a:rPr>
              <a:t> </a:t>
            </a:r>
            <a:r>
              <a:rPr lang="es-AR" sz="2400" dirty="0" smtClean="0">
                <a:solidFill>
                  <a:schemeClr val="accent1">
                    <a:lumMod val="50000"/>
                  </a:schemeClr>
                </a:solidFill>
                <a:latin typeface="Arial"/>
              </a:rPr>
              <a:t>ARTICULO   977</a:t>
            </a:r>
            <a:r>
              <a:rPr lang="es-AR" sz="4000" dirty="0">
                <a:solidFill>
                  <a:schemeClr val="accent1">
                    <a:lumMod val="50000"/>
                  </a:schemeClr>
                </a:solidFill>
              </a:rPr>
              <a:t/>
            </a:r>
            <a:br>
              <a:rPr lang="es-AR" sz="4000" dirty="0">
                <a:solidFill>
                  <a:schemeClr val="accent1">
                    <a:lumMod val="50000"/>
                  </a:schemeClr>
                </a:solidFill>
              </a:rPr>
            </a:br>
            <a:endParaRPr lang="es-AR" sz="4000" dirty="0"/>
          </a:p>
        </p:txBody>
      </p:sp>
      <p:pic>
        <p:nvPicPr>
          <p:cNvPr id="3089" name="Picture 17" descr="Resultado de imagen para con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376" y="5031750"/>
            <a:ext cx="2238375" cy="16526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752" y="3140968"/>
            <a:ext cx="2234472" cy="1464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4806359"/>
            <a:ext cx="100838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0" y="2132856"/>
            <a:ext cx="5940152" cy="2739211"/>
          </a:xfrm>
          <a:prstGeom prst="rect">
            <a:avLst/>
          </a:prstGeom>
        </p:spPr>
        <p:txBody>
          <a:bodyPr wrap="square">
            <a:spAutoFit/>
          </a:bodyPr>
          <a:lstStyle/>
          <a:p>
            <a:r>
              <a:rPr lang="es-AR" dirty="0"/>
              <a:t>ARTICULO 977.- Contrato plurilateral. Si el contrato ha de ser celebrado por varias partes, y la oferta emana de distintas personas, o es dirigida a varios destinatarios, no hay contrato </a:t>
            </a:r>
            <a:r>
              <a:rPr lang="es-AR" sz="3200" b="1" dirty="0">
                <a:solidFill>
                  <a:srgbClr val="C00000"/>
                </a:solidFill>
              </a:rPr>
              <a:t>sin el consentimiento de todos los interesados</a:t>
            </a:r>
            <a:r>
              <a:rPr lang="es-AR" dirty="0"/>
              <a:t>, excepto que la convención o la ley autoricen a la mayoría de ellos para celebrarlo en nombre de todos o permitan su conclusión sólo entre quienes lo han consentido.</a:t>
            </a:r>
          </a:p>
        </p:txBody>
      </p:sp>
      <p:pic>
        <p:nvPicPr>
          <p:cNvPr id="7173" name="Picture 5" descr="Resultado de imagen para contrato plurilate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19080"/>
            <a:ext cx="2503165" cy="184644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4933027"/>
            <a:ext cx="27813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32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5819" y="0"/>
            <a:ext cx="8460432" cy="2448272"/>
          </a:xfrm>
        </p:spPr>
        <p:txBody>
          <a:bodyPr/>
          <a:lstStyle/>
          <a:p>
            <a:pPr algn="r"/>
            <a:r>
              <a:rPr lang="es-AR" dirty="0" smtClean="0"/>
              <a:t>UNIDAD 2</a:t>
            </a:r>
            <a:r>
              <a:rPr lang="es-AR" dirty="0"/>
              <a:t/>
            </a:r>
            <a:br>
              <a:rPr lang="es-AR" dirty="0"/>
            </a:br>
            <a:r>
              <a:rPr lang="es-AR" sz="3600" b="1" dirty="0" smtClean="0">
                <a:solidFill>
                  <a:schemeClr val="accent6">
                    <a:lumMod val="50000"/>
                  </a:schemeClr>
                </a:solidFill>
              </a:rPr>
              <a:t>“</a:t>
            </a:r>
            <a:r>
              <a:rPr lang="es-AR" sz="3600" b="1" u="sng" dirty="0" smtClean="0">
                <a:solidFill>
                  <a:schemeClr val="accent6">
                    <a:lumMod val="50000"/>
                  </a:schemeClr>
                </a:solidFill>
              </a:rPr>
              <a:t>Elementos Esenciales de los contratos”</a:t>
            </a:r>
            <a:r>
              <a:rPr lang="es-AR" sz="4000" b="1" dirty="0" smtClean="0">
                <a:solidFill>
                  <a:schemeClr val="accent6">
                    <a:lumMod val="50000"/>
                  </a:schemeClr>
                </a:solidFill>
              </a:rPr>
              <a:t/>
            </a:r>
            <a:br>
              <a:rPr lang="es-AR" sz="4000" b="1" dirty="0" smtClean="0">
                <a:solidFill>
                  <a:schemeClr val="accent6">
                    <a:lumMod val="50000"/>
                  </a:schemeClr>
                </a:solidFill>
              </a:rPr>
            </a:br>
            <a:r>
              <a:rPr lang="es-AR" sz="3200" dirty="0" smtClean="0"/>
              <a:t>             </a:t>
            </a:r>
            <a:endParaRPr lang="es-AR" dirty="0"/>
          </a:p>
        </p:txBody>
      </p:sp>
      <p:sp>
        <p:nvSpPr>
          <p:cNvPr id="4" name="3 Rectángulo"/>
          <p:cNvSpPr/>
          <p:nvPr/>
        </p:nvSpPr>
        <p:spPr>
          <a:xfrm>
            <a:off x="48071" y="2276872"/>
            <a:ext cx="8208913" cy="1938992"/>
          </a:xfrm>
          <a:prstGeom prst="rect">
            <a:avLst/>
          </a:prstGeom>
        </p:spPr>
        <p:txBody>
          <a:bodyPr wrap="square">
            <a:spAutoFit/>
          </a:bodyPr>
          <a:lstStyle/>
          <a:p>
            <a:r>
              <a:rPr lang="es-AR" sz="2000" dirty="0" smtClean="0"/>
              <a:t>Consentimiento</a:t>
            </a:r>
            <a:r>
              <a:rPr lang="es-AR" sz="2000" dirty="0"/>
              <a:t>: Análisis de la formación del consentimiento. Modos de expresión de la voluntad. Valor del silencio: Art. 263 y 979 C.C.C.N. Tratativas contractuales: Principios Oferta de Contrato: Concepto. Requisitos. Revocación y caducidad. Aceptación: Concepto. Requisitos. Retractación y Caducidad. Acuerdos Parciales. Formación del Contrato entre presentes y entre ausentes.</a:t>
            </a:r>
          </a:p>
        </p:txBody>
      </p:sp>
      <p:sp>
        <p:nvSpPr>
          <p:cNvPr id="5" name="4 Subtítulo"/>
          <p:cNvSpPr>
            <a:spLocks noGrp="1"/>
          </p:cNvSpPr>
          <p:nvPr>
            <p:ph type="subTitle" idx="1"/>
          </p:nvPr>
        </p:nvSpPr>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02" y="4581128"/>
            <a:ext cx="8015281"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4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6632"/>
            <a:ext cx="7632848" cy="2448272"/>
          </a:xfrm>
        </p:spPr>
        <p:txBody>
          <a:bodyPr/>
          <a:lstStyle/>
          <a:p>
            <a:r>
              <a:rPr lang="es-AR" dirty="0" smtClean="0"/>
              <a:t>		</a:t>
            </a:r>
            <a:br>
              <a:rPr lang="es-AR" dirty="0" smtClean="0"/>
            </a:br>
            <a:r>
              <a:rPr lang="es-AR" dirty="0"/>
              <a:t>ARTICULO 980.- </a:t>
            </a:r>
            <a:r>
              <a:rPr lang="es-AR" dirty="0" smtClean="0"/>
              <a:t>Perfeccionamiento</a:t>
            </a:r>
            <a:r>
              <a:rPr lang="es-AR" sz="2000" dirty="0" smtClean="0"/>
              <a:t/>
            </a:r>
            <a:br>
              <a:rPr lang="es-AR" sz="2000" dirty="0" smtClean="0"/>
            </a:br>
            <a:endParaRPr lang="es-AR" sz="2000" dirty="0"/>
          </a:p>
        </p:txBody>
      </p:sp>
      <p:sp>
        <p:nvSpPr>
          <p:cNvPr id="3" name="2 Marcador de texto"/>
          <p:cNvSpPr>
            <a:spLocks noGrp="1"/>
          </p:cNvSpPr>
          <p:nvPr>
            <p:ph type="body" idx="1"/>
          </p:nvPr>
        </p:nvSpPr>
        <p:spPr>
          <a:xfrm>
            <a:off x="323528" y="3717032"/>
            <a:ext cx="8496944" cy="2520280"/>
          </a:xfrm>
          <a:ln>
            <a:solidFill>
              <a:schemeClr val="accent1"/>
            </a:solidFill>
          </a:ln>
        </p:spPr>
        <p:txBody>
          <a:bodyPr>
            <a:noAutofit/>
          </a:bodyPr>
          <a:lstStyle/>
          <a:p>
            <a:pPr marL="342900" indent="-342900" algn="l">
              <a:buFont typeface="Wingdings" panose="05000000000000000000" pitchFamily="2" charset="2"/>
              <a:buChar char="v"/>
            </a:pPr>
            <a:r>
              <a:rPr lang="es-AR" sz="2800" dirty="0"/>
              <a:t>a) entre presentes, cuando </a:t>
            </a:r>
            <a:r>
              <a:rPr lang="es-AR" sz="2800" b="1" dirty="0"/>
              <a:t>es manifestada;</a:t>
            </a:r>
          </a:p>
          <a:p>
            <a:pPr marL="342900" indent="-342900" algn="l">
              <a:buFont typeface="Wingdings" panose="05000000000000000000" pitchFamily="2" charset="2"/>
              <a:buChar char="v"/>
            </a:pPr>
            <a:endParaRPr lang="es-AR" sz="2800" dirty="0"/>
          </a:p>
          <a:p>
            <a:pPr marL="342900" indent="-342900" algn="l">
              <a:buFont typeface="Wingdings" panose="05000000000000000000" pitchFamily="2" charset="2"/>
              <a:buChar char="v"/>
            </a:pPr>
            <a:r>
              <a:rPr lang="es-AR" sz="2800" dirty="0"/>
              <a:t>b) entre ausentes, si es </a:t>
            </a:r>
            <a:r>
              <a:rPr lang="es-AR" sz="2800" b="1" dirty="0"/>
              <a:t>recibida</a:t>
            </a:r>
            <a:r>
              <a:rPr lang="es-AR" sz="2800" dirty="0"/>
              <a:t> por el proponente durante el plazo de vigencia de la oferta.</a:t>
            </a:r>
          </a:p>
          <a:p>
            <a:pPr marL="342900" indent="-342900" algn="l">
              <a:buFont typeface="Wingdings" panose="05000000000000000000" pitchFamily="2" charset="2"/>
              <a:buChar char="v"/>
            </a:pPr>
            <a:endParaRPr lang="es-AR" dirty="0"/>
          </a:p>
        </p:txBody>
      </p:sp>
      <p:sp>
        <p:nvSpPr>
          <p:cNvPr id="4" name="3 Rectángulo"/>
          <p:cNvSpPr/>
          <p:nvPr/>
        </p:nvSpPr>
        <p:spPr>
          <a:xfrm>
            <a:off x="539552" y="2492896"/>
            <a:ext cx="8064896" cy="584775"/>
          </a:xfrm>
          <a:prstGeom prst="rect">
            <a:avLst/>
          </a:prstGeom>
        </p:spPr>
        <p:txBody>
          <a:bodyPr wrap="square">
            <a:spAutoFit/>
          </a:bodyPr>
          <a:lstStyle/>
          <a:p>
            <a:r>
              <a:rPr lang="es-AR" sz="3200" dirty="0">
                <a:solidFill>
                  <a:srgbClr val="000000"/>
                </a:solidFill>
                <a:latin typeface="Gill Sans"/>
              </a:rPr>
              <a:t>La aceptación </a:t>
            </a:r>
            <a:r>
              <a:rPr lang="es-AR" sz="3200" dirty="0" smtClean="0">
                <a:solidFill>
                  <a:srgbClr val="000000"/>
                </a:solidFill>
                <a:latin typeface="Gill Sans"/>
              </a:rPr>
              <a:t>“perfecciona” </a:t>
            </a:r>
            <a:r>
              <a:rPr lang="es-AR" sz="3200" dirty="0">
                <a:solidFill>
                  <a:srgbClr val="000000"/>
                </a:solidFill>
                <a:latin typeface="Gill Sans"/>
              </a:rPr>
              <a:t>el contrato:</a:t>
            </a:r>
            <a:endParaRPr lang="es-AR" sz="3200" dirty="0"/>
          </a:p>
        </p:txBody>
      </p:sp>
    </p:spTree>
    <p:extLst>
      <p:ext uri="{BB962C8B-B14F-4D97-AF65-F5344CB8AC3E}">
        <p14:creationId xmlns:p14="http://schemas.microsoft.com/office/powerpoint/2010/main" val="4083636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7975" y="1928984"/>
            <a:ext cx="9301531" cy="3877815"/>
          </a:xfrm>
        </p:spPr>
        <p:txBody>
          <a:bodyPr>
            <a:normAutofit/>
          </a:bodyPr>
          <a:lstStyle/>
          <a:p>
            <a:r>
              <a:rPr lang="es-AR" sz="3200" dirty="0" smtClean="0"/>
              <a:t>.  Se </a:t>
            </a:r>
            <a:r>
              <a:rPr lang="es-AR" sz="3200" dirty="0"/>
              <a:t>considera que la manifestación de voluntad </a:t>
            </a:r>
            <a:r>
              <a:rPr lang="es-AR" sz="3200" b="1" u="sng" dirty="0">
                <a:solidFill>
                  <a:schemeClr val="accent2">
                    <a:lumMod val="75000"/>
                  </a:schemeClr>
                </a:solidFill>
              </a:rPr>
              <a:t>de una parte es recibida por la otra </a:t>
            </a:r>
            <a:r>
              <a:rPr lang="es-AR" sz="3200" dirty="0"/>
              <a:t>cuando ésta la conoce o debió </a:t>
            </a:r>
            <a:r>
              <a:rPr lang="es-AR" sz="3200" dirty="0" smtClean="0"/>
              <a:t>conocerla. </a:t>
            </a:r>
          </a:p>
          <a:p>
            <a:r>
              <a:rPr lang="es-AR" sz="3200" dirty="0"/>
              <a:t> </a:t>
            </a:r>
            <a:r>
              <a:rPr lang="es-AR" sz="3200" dirty="0" smtClean="0"/>
              <a:t>trátese </a:t>
            </a:r>
            <a:r>
              <a:rPr lang="es-AR" sz="3200" dirty="0"/>
              <a:t>de comunicación verbal, de recepción en su domicilio de un instrumento pertinente, o de otro modo </a:t>
            </a:r>
            <a:r>
              <a:rPr lang="es-AR" sz="3200" dirty="0" smtClean="0"/>
              <a:t>útil.</a:t>
            </a:r>
          </a:p>
          <a:p>
            <a:endParaRPr lang="es-AR" dirty="0"/>
          </a:p>
        </p:txBody>
      </p:sp>
      <p:sp>
        <p:nvSpPr>
          <p:cNvPr id="3" name="2 Título"/>
          <p:cNvSpPr>
            <a:spLocks noGrp="1"/>
          </p:cNvSpPr>
          <p:nvPr>
            <p:ph type="title"/>
          </p:nvPr>
        </p:nvSpPr>
        <p:spPr>
          <a:xfrm>
            <a:off x="-33802" y="332656"/>
            <a:ext cx="9361040" cy="1054250"/>
          </a:xfrm>
        </p:spPr>
        <p:txBody>
          <a:bodyPr/>
          <a:lstStyle/>
          <a:p>
            <a:r>
              <a:rPr lang="es-AR" sz="2800" dirty="0" smtClean="0"/>
              <a:t>CONTRATOS ENTRE PRESENTE Y AUSENTES</a:t>
            </a:r>
            <a:r>
              <a:rPr lang="es-AR" sz="4000" dirty="0" smtClean="0"/>
              <a:t/>
            </a:r>
            <a:br>
              <a:rPr lang="es-AR" sz="4000" dirty="0" smtClean="0"/>
            </a:br>
            <a:r>
              <a:rPr lang="es-AR" sz="2800" b="1" dirty="0" smtClean="0">
                <a:solidFill>
                  <a:schemeClr val="accent2">
                    <a:lumMod val="75000"/>
                  </a:schemeClr>
                </a:solidFill>
                <a:ea typeface="+mn-ea"/>
                <a:cs typeface="+mn-cs"/>
              </a:rPr>
              <a:t>Recepción </a:t>
            </a:r>
            <a:r>
              <a:rPr lang="es-AR" sz="2800" b="1" dirty="0">
                <a:solidFill>
                  <a:schemeClr val="accent2">
                    <a:lumMod val="75000"/>
                  </a:schemeClr>
                </a:solidFill>
                <a:ea typeface="+mn-ea"/>
                <a:cs typeface="+mn-cs"/>
              </a:rPr>
              <a:t>de la manifestación de la voluntad </a:t>
            </a:r>
            <a:endParaRPr lang="es-AR" sz="2800" b="1" dirty="0">
              <a:solidFill>
                <a:schemeClr val="accent2">
                  <a:lumMod val="75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85560"/>
            <a:ext cx="1728193" cy="160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343678"/>
            <a:ext cx="2247900" cy="152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740371"/>
            <a:ext cx="2545881"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428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8064" y="0"/>
            <a:ext cx="3785893" cy="1886921"/>
          </a:xfrm>
        </p:spPr>
        <p:txBody>
          <a:bodyPr/>
          <a:lstStyle/>
          <a:p>
            <a:r>
              <a:rPr lang="es-AR" b="1" dirty="0" smtClean="0"/>
              <a:t>INTERPRETACION RESTRICTIVA</a:t>
            </a:r>
            <a:endParaRPr lang="es-AR" b="1" dirty="0"/>
          </a:p>
        </p:txBody>
      </p:sp>
      <p:sp>
        <p:nvSpPr>
          <p:cNvPr id="3" name="2 Marcador de contenido"/>
          <p:cNvSpPr>
            <a:spLocks noGrp="1"/>
          </p:cNvSpPr>
          <p:nvPr>
            <p:ph idx="1"/>
          </p:nvPr>
        </p:nvSpPr>
        <p:spPr>
          <a:xfrm>
            <a:off x="0" y="846347"/>
            <a:ext cx="4768699" cy="6597352"/>
          </a:xfrm>
        </p:spPr>
        <p:txBody>
          <a:bodyPr>
            <a:normAutofit fontScale="85000" lnSpcReduction="10000"/>
          </a:bodyPr>
          <a:lstStyle/>
          <a:p>
            <a:pPr algn="just">
              <a:lnSpc>
                <a:spcPct val="150000"/>
              </a:lnSpc>
              <a:spcAft>
                <a:spcPts val="0"/>
              </a:spcAft>
            </a:pPr>
            <a:r>
              <a:rPr lang="es-AR" sz="2000" dirty="0">
                <a:solidFill>
                  <a:srgbClr val="000000"/>
                </a:solidFill>
                <a:latin typeface="Arial"/>
              </a:rPr>
              <a:t>ARTICULO 1062</a:t>
            </a:r>
            <a:r>
              <a:rPr lang="es-AR" sz="2000" dirty="0" smtClean="0">
                <a:solidFill>
                  <a:srgbClr val="000000"/>
                </a:solidFill>
                <a:latin typeface="Arial"/>
              </a:rPr>
              <a:t>.-. </a:t>
            </a:r>
            <a:r>
              <a:rPr lang="es-AR" sz="2000" dirty="0">
                <a:solidFill>
                  <a:srgbClr val="000000"/>
                </a:solidFill>
                <a:latin typeface="Arial"/>
              </a:rPr>
              <a:t>Cuando por disposición legal o convencional se establece expresamente una interpretación restrictiva, </a:t>
            </a:r>
            <a:r>
              <a:rPr lang="es-AR" sz="2000" b="1" i="1" dirty="0">
                <a:solidFill>
                  <a:srgbClr val="0070C0"/>
                </a:solidFill>
                <a:latin typeface="Arial"/>
              </a:rPr>
              <a:t>debe estarse a la literalidad de los términos utilizados al manifestar la voluntad.</a:t>
            </a:r>
            <a:r>
              <a:rPr lang="es-AR" sz="2000" dirty="0">
                <a:solidFill>
                  <a:srgbClr val="000000"/>
                </a:solidFill>
                <a:latin typeface="Arial"/>
              </a:rPr>
              <a:t> Este artículo no es aplicable a las obligaciones del predisponente y del proveedor en los contratos por adhesión y en los de consumo, respectivamente</a:t>
            </a:r>
            <a:r>
              <a:rPr lang="es-AR" sz="2000" dirty="0" smtClean="0">
                <a:solidFill>
                  <a:srgbClr val="000000"/>
                </a:solidFill>
                <a:latin typeface="Arial"/>
              </a:rPr>
              <a:t>.</a:t>
            </a:r>
            <a:endParaRPr lang="es-AR" sz="2000" dirty="0" smtClean="0"/>
          </a:p>
          <a:p>
            <a:pPr algn="just">
              <a:lnSpc>
                <a:spcPct val="150000"/>
              </a:lnSpc>
              <a:spcAft>
                <a:spcPts val="0"/>
              </a:spcAft>
            </a:pPr>
            <a:r>
              <a:rPr lang="es-AR" dirty="0" smtClean="0"/>
              <a:t/>
            </a:r>
            <a:br>
              <a:rPr lang="es-AR" dirty="0" smtClean="0"/>
            </a:br>
            <a:r>
              <a:rPr lang="es-AR" b="1" dirty="0" smtClean="0">
                <a:solidFill>
                  <a:srgbClr val="FF0000"/>
                </a:solidFill>
                <a:latin typeface="Arial"/>
              </a:rPr>
              <a:t>Se aplican iguales reglas a las conductas, signos y expresiones</a:t>
            </a:r>
          </a:p>
          <a:p>
            <a:pPr marL="0" indent="0">
              <a:lnSpc>
                <a:spcPct val="150000"/>
              </a:lnSpc>
              <a:spcAft>
                <a:spcPts val="0"/>
              </a:spcAft>
              <a:buNone/>
            </a:pPr>
            <a:r>
              <a:rPr lang="es-AR" b="1" dirty="0">
                <a:solidFill>
                  <a:srgbClr val="FF0000"/>
                </a:solidFill>
                <a:latin typeface="Arial"/>
              </a:rPr>
              <a:t> </a:t>
            </a:r>
            <a:r>
              <a:rPr lang="es-AR" b="1" dirty="0" smtClean="0">
                <a:solidFill>
                  <a:srgbClr val="FF0000"/>
                </a:solidFill>
                <a:latin typeface="Arial"/>
              </a:rPr>
              <a:t>     NO VERBALES con los que el    </a:t>
            </a:r>
          </a:p>
          <a:p>
            <a:pPr marL="0" indent="0">
              <a:lnSpc>
                <a:spcPct val="150000"/>
              </a:lnSpc>
              <a:spcAft>
                <a:spcPts val="0"/>
              </a:spcAft>
              <a:buNone/>
            </a:pPr>
            <a:r>
              <a:rPr lang="es-AR" b="1" dirty="0">
                <a:solidFill>
                  <a:srgbClr val="FF0000"/>
                </a:solidFill>
                <a:latin typeface="Arial"/>
              </a:rPr>
              <a:t> </a:t>
            </a:r>
            <a:r>
              <a:rPr lang="es-AR" b="1" dirty="0" smtClean="0">
                <a:solidFill>
                  <a:srgbClr val="FF0000"/>
                </a:solidFill>
                <a:latin typeface="Arial"/>
              </a:rPr>
              <a:t>     consentimiento se manifiesta.</a:t>
            </a:r>
          </a:p>
          <a:p>
            <a:pPr algn="just">
              <a:lnSpc>
                <a:spcPct val="150000"/>
              </a:lnSpc>
              <a:spcAft>
                <a:spcPts val="0"/>
              </a:spcAft>
            </a:pPr>
            <a:r>
              <a:rPr lang="es-AR" dirty="0" smtClean="0"/>
              <a:t/>
            </a:r>
            <a:br>
              <a:rPr lang="es-AR" dirty="0" smtClean="0"/>
            </a:br>
            <a:endParaRPr lang="es-AR" dirty="0"/>
          </a:p>
        </p:txBody>
      </p:sp>
      <p:sp>
        <p:nvSpPr>
          <p:cNvPr id="4" name="3 Marcador de texto"/>
          <p:cNvSpPr>
            <a:spLocks noGrp="1"/>
          </p:cNvSpPr>
          <p:nvPr>
            <p:ph type="body" sz="half" idx="2"/>
          </p:nvPr>
        </p:nvSpPr>
        <p:spPr>
          <a:xfrm>
            <a:off x="4968044" y="2204864"/>
            <a:ext cx="3995936" cy="4464496"/>
          </a:xfrm>
        </p:spPr>
        <p:txBody>
          <a:bodyPr>
            <a:normAutofit/>
          </a:bodyPr>
          <a:lstStyle/>
          <a:p>
            <a:pPr marL="285750" indent="-285750">
              <a:buFont typeface="Arial" panose="020B0604020202020204" pitchFamily="34" charset="0"/>
              <a:buChar char="•"/>
            </a:pPr>
            <a:r>
              <a:rPr lang="es-AR" sz="2400" dirty="0" smtClean="0"/>
              <a:t>Al </a:t>
            </a:r>
            <a:r>
              <a:rPr lang="es-AR" sz="2400" b="1" dirty="0" smtClean="0"/>
              <a:t>significado de las palabras</a:t>
            </a:r>
          </a:p>
          <a:p>
            <a:pPr marL="285750" indent="-285750">
              <a:buFont typeface="Arial" panose="020B0604020202020204" pitchFamily="34" charset="0"/>
              <a:buChar char="•"/>
            </a:pPr>
            <a:r>
              <a:rPr lang="es-AR" sz="2400" dirty="0" smtClean="0"/>
              <a:t>Según USO GENERAL</a:t>
            </a:r>
          </a:p>
          <a:p>
            <a:pPr marL="285750" indent="-285750">
              <a:buFont typeface="Arial" panose="020B0604020202020204" pitchFamily="34" charset="0"/>
              <a:buChar char="•"/>
            </a:pPr>
            <a:r>
              <a:rPr lang="es-AR" sz="2400" dirty="0" smtClean="0"/>
              <a:t>Significado expreso de la ley</a:t>
            </a:r>
          </a:p>
          <a:p>
            <a:pPr marL="285750" indent="-285750">
              <a:buFont typeface="Arial" panose="020B0604020202020204" pitchFamily="34" charset="0"/>
              <a:buChar char="•"/>
            </a:pPr>
            <a:r>
              <a:rPr lang="es-AR" sz="2400" dirty="0" smtClean="0"/>
              <a:t>Significado por acuerdo de partes</a:t>
            </a:r>
          </a:p>
          <a:p>
            <a:pPr marL="285750" indent="-285750">
              <a:buFont typeface="Arial" panose="020B0604020202020204" pitchFamily="34" charset="0"/>
              <a:buChar char="•"/>
            </a:pPr>
            <a:r>
              <a:rPr lang="es-AR" sz="2400" dirty="0" smtClean="0"/>
              <a:t>Usos y practicas del lugar de celebración.</a:t>
            </a:r>
          </a:p>
          <a:p>
            <a:pPr marL="285750" indent="-285750">
              <a:buFont typeface="Arial" panose="020B0604020202020204" pitchFamily="34" charset="0"/>
              <a:buChar char="•"/>
            </a:pPr>
            <a:r>
              <a:rPr lang="es-AR" sz="2400" dirty="0" smtClean="0"/>
              <a:t>(art 1063</a:t>
            </a:r>
            <a:r>
              <a:rPr lang="es-AR" sz="1800" dirty="0" smtClean="0"/>
              <a:t>)</a:t>
            </a:r>
            <a:endParaRPr lang="es-AR" sz="1800" dirty="0"/>
          </a:p>
        </p:txBody>
      </p:sp>
      <p:sp>
        <p:nvSpPr>
          <p:cNvPr id="5" name="4 Rectángulo"/>
          <p:cNvSpPr/>
          <p:nvPr/>
        </p:nvSpPr>
        <p:spPr>
          <a:xfrm>
            <a:off x="1907704" y="9837"/>
            <a:ext cx="6120680" cy="754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t>NO OLVIDAR INTERPRETACION</a:t>
            </a:r>
            <a:endParaRPr lang="es-AR" sz="2400" dirty="0"/>
          </a:p>
        </p:txBody>
      </p:sp>
    </p:spTree>
    <p:extLst>
      <p:ext uri="{BB962C8B-B14F-4D97-AF65-F5344CB8AC3E}">
        <p14:creationId xmlns:p14="http://schemas.microsoft.com/office/powerpoint/2010/main" val="1582858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47664" y="1196752"/>
            <a:ext cx="6777318" cy="1731982"/>
          </a:xfrm>
        </p:spPr>
        <p:txBody>
          <a:bodyPr/>
          <a:lstStyle/>
          <a:p>
            <a:r>
              <a:rPr lang="es-AR" dirty="0">
                <a:solidFill>
                  <a:srgbClr val="000000"/>
                </a:solidFill>
                <a:effectLst/>
                <a:latin typeface="Arial"/>
              </a:rPr>
              <a:t/>
            </a:r>
            <a:br>
              <a:rPr lang="es-AR" dirty="0">
                <a:solidFill>
                  <a:srgbClr val="000000"/>
                </a:solidFill>
                <a:effectLst/>
                <a:latin typeface="Arial"/>
              </a:rPr>
            </a:br>
            <a:r>
              <a:rPr lang="es-AR" dirty="0">
                <a:solidFill>
                  <a:srgbClr val="000000"/>
                </a:solidFill>
                <a:effectLst/>
                <a:latin typeface="Arial"/>
              </a:rPr>
              <a:t/>
            </a:r>
            <a:br>
              <a:rPr lang="es-AR" dirty="0">
                <a:solidFill>
                  <a:srgbClr val="000000"/>
                </a:solidFill>
                <a:effectLst/>
                <a:latin typeface="Arial"/>
              </a:rPr>
            </a:br>
            <a:endParaRPr lang="es-AR" dirty="0"/>
          </a:p>
        </p:txBody>
      </p:sp>
      <p:sp>
        <p:nvSpPr>
          <p:cNvPr id="3" name="2 Subtítulo"/>
          <p:cNvSpPr>
            <a:spLocks noGrp="1"/>
          </p:cNvSpPr>
          <p:nvPr>
            <p:ph type="subTitle" idx="1"/>
          </p:nvPr>
        </p:nvSpPr>
        <p:spPr>
          <a:xfrm>
            <a:off x="1115616" y="4653136"/>
            <a:ext cx="7056784" cy="2541458"/>
          </a:xfrm>
        </p:spPr>
        <p:txBody>
          <a:bodyPr>
            <a:normAutofit/>
          </a:bodyPr>
          <a:lstStyle/>
          <a:p>
            <a:r>
              <a:rPr lang="es-AR" sz="4400" dirty="0" smtClean="0"/>
              <a:t>Inhabilidad para contratar </a:t>
            </a:r>
            <a:endParaRPr lang="es-AR" sz="4400" dirty="0"/>
          </a:p>
        </p:txBody>
      </p:sp>
      <p:sp>
        <p:nvSpPr>
          <p:cNvPr id="5" name="4 Rectángulo"/>
          <p:cNvSpPr/>
          <p:nvPr/>
        </p:nvSpPr>
        <p:spPr>
          <a:xfrm>
            <a:off x="1259632" y="908720"/>
            <a:ext cx="6912768" cy="1938992"/>
          </a:xfrm>
          <a:prstGeom prst="rect">
            <a:avLst/>
          </a:prstGeom>
        </p:spPr>
        <p:txBody>
          <a:bodyPr wrap="square">
            <a:spAutoFit/>
          </a:bodyPr>
          <a:lstStyle/>
          <a:p>
            <a:pPr algn="ctr"/>
            <a:r>
              <a:rPr lang="es-AR" sz="6000" dirty="0">
                <a:solidFill>
                  <a:prstClr val="white"/>
                </a:solidFill>
              </a:rPr>
              <a:t>CAPITULO </a:t>
            </a:r>
            <a:r>
              <a:rPr lang="es-AR" sz="6000" dirty="0" smtClean="0">
                <a:solidFill>
                  <a:prstClr val="white"/>
                </a:solidFill>
              </a:rPr>
              <a:t> 4</a:t>
            </a:r>
            <a:endParaRPr lang="es-AR" sz="6000" dirty="0">
              <a:solidFill>
                <a:prstClr val="white"/>
              </a:solidFill>
            </a:endParaRPr>
          </a:p>
          <a:p>
            <a:pPr algn="ctr"/>
            <a:r>
              <a:rPr lang="es-AR" sz="6000" dirty="0" smtClean="0">
                <a:solidFill>
                  <a:prstClr val="white"/>
                </a:solidFill>
              </a:rPr>
              <a:t>Incapacidad</a:t>
            </a:r>
            <a:endParaRPr lang="es-AR" sz="6000" dirty="0">
              <a:solidFill>
                <a:prstClr val="white"/>
              </a:solidFill>
            </a:endParaRPr>
          </a:p>
        </p:txBody>
      </p:sp>
      <p:sp>
        <p:nvSpPr>
          <p:cNvPr id="14" name="13 Rectángulo"/>
          <p:cNvSpPr/>
          <p:nvPr/>
        </p:nvSpPr>
        <p:spPr>
          <a:xfrm>
            <a:off x="3419872" y="5733256"/>
            <a:ext cx="2223686" cy="369332"/>
          </a:xfrm>
          <a:prstGeom prst="rect">
            <a:avLst/>
          </a:prstGeom>
        </p:spPr>
        <p:txBody>
          <a:bodyPr wrap="none">
            <a:spAutoFit/>
          </a:bodyPr>
          <a:lstStyle/>
          <a:p>
            <a:r>
              <a:rPr lang="es-AR" dirty="0" smtClean="0">
                <a:solidFill>
                  <a:prstClr val="white"/>
                </a:solidFill>
              </a:rPr>
              <a:t>Casos de excepción </a:t>
            </a:r>
            <a:endParaRPr lang="es-AR" dirty="0">
              <a:solidFill>
                <a:prstClr val="white"/>
              </a:solidFill>
            </a:endParaRPr>
          </a:p>
        </p:txBody>
      </p:sp>
    </p:spTree>
    <p:extLst>
      <p:ext uri="{BB962C8B-B14F-4D97-AF65-F5344CB8AC3E}">
        <p14:creationId xmlns:p14="http://schemas.microsoft.com/office/powerpoint/2010/main" val="4125916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LOS CONTRATOS REALIZADOS POR INCAPACES</a:t>
            </a:r>
            <a:endParaRPr lang="es-AR" dirty="0"/>
          </a:p>
        </p:txBody>
      </p:sp>
      <p:sp>
        <p:nvSpPr>
          <p:cNvPr id="3" name="2 Marcador de texto"/>
          <p:cNvSpPr>
            <a:spLocks noGrp="1"/>
          </p:cNvSpPr>
          <p:nvPr>
            <p:ph type="body" idx="1"/>
          </p:nvPr>
        </p:nvSpPr>
        <p:spPr>
          <a:xfrm>
            <a:off x="683568" y="4005064"/>
            <a:ext cx="7734747" cy="2292275"/>
          </a:xfrm>
        </p:spPr>
        <p:txBody>
          <a:bodyPr>
            <a:normAutofit fontScale="92500" lnSpcReduction="20000"/>
          </a:bodyPr>
          <a:lstStyle/>
          <a:p>
            <a:r>
              <a:rPr lang="es-AR" sz="4800" b="1" i="1" dirty="0" smtClean="0">
                <a:solidFill>
                  <a:srgbClr val="FF0000"/>
                </a:solidFill>
              </a:rPr>
              <a:t>SON NULOS </a:t>
            </a:r>
          </a:p>
          <a:p>
            <a:endParaRPr lang="es-AR" sz="4800" dirty="0" smtClean="0">
              <a:solidFill>
                <a:srgbClr val="FF0000"/>
              </a:solidFill>
            </a:endParaRPr>
          </a:p>
          <a:p>
            <a:r>
              <a:rPr lang="es-AR" sz="3200" dirty="0" smtClean="0">
                <a:solidFill>
                  <a:srgbClr val="FF0000"/>
                </a:solidFill>
              </a:rPr>
              <a:t>De  NULIDAD </a:t>
            </a:r>
          </a:p>
          <a:p>
            <a:r>
              <a:rPr lang="es-AR" sz="3200" dirty="0" smtClean="0">
                <a:solidFill>
                  <a:srgbClr val="FF0000"/>
                </a:solidFill>
              </a:rPr>
              <a:t>ABSOLUTA O RELATIVA</a:t>
            </a:r>
            <a:endParaRPr lang="es-AR" sz="3200" dirty="0">
              <a:solidFill>
                <a:srgbClr val="FF0000"/>
              </a:solidFill>
            </a:endParaRPr>
          </a:p>
        </p:txBody>
      </p:sp>
    </p:spTree>
    <p:extLst>
      <p:ext uri="{BB962C8B-B14F-4D97-AF65-F5344CB8AC3E}">
        <p14:creationId xmlns:p14="http://schemas.microsoft.com/office/powerpoint/2010/main" val="3975849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9" y="2248347"/>
            <a:ext cx="8712968" cy="2548805"/>
          </a:xfrm>
        </p:spPr>
        <p:txBody>
          <a:bodyPr>
            <a:normAutofit lnSpcReduction="10000"/>
          </a:bodyPr>
          <a:lstStyle/>
          <a:p>
            <a:pPr marL="0" indent="0">
              <a:buNone/>
            </a:pPr>
            <a:r>
              <a:rPr lang="es-AR" dirty="0">
                <a:solidFill>
                  <a:srgbClr val="000000"/>
                </a:solidFill>
                <a:latin typeface="Gill Sans"/>
              </a:rPr>
              <a:t>No pueden contratar, en interés propio o ajeno, según sea el caso, los que están impedidos para hacerlo conforme a disposiciones especiales. </a:t>
            </a:r>
            <a:endParaRPr lang="es-AR" dirty="0" smtClean="0">
              <a:solidFill>
                <a:srgbClr val="000000"/>
              </a:solidFill>
              <a:latin typeface="Gill Sans"/>
            </a:endParaRPr>
          </a:p>
          <a:p>
            <a:pPr marL="0" indent="0">
              <a:buNone/>
            </a:pPr>
            <a:r>
              <a:rPr lang="es-AR" dirty="0" smtClean="0">
                <a:solidFill>
                  <a:srgbClr val="000000"/>
                </a:solidFill>
                <a:latin typeface="Gill Sans"/>
              </a:rPr>
              <a:t>Los </a:t>
            </a:r>
            <a:r>
              <a:rPr lang="es-AR" dirty="0">
                <a:solidFill>
                  <a:srgbClr val="000000"/>
                </a:solidFill>
                <a:latin typeface="Gill Sans"/>
              </a:rPr>
              <a:t>contratos cuya celebración está prohibida a determinados sujetos tampoco pueden ser otorgados por interpósita persona.</a:t>
            </a:r>
            <a:r>
              <a:rPr lang="es-AR" dirty="0"/>
              <a:t/>
            </a:r>
            <a:br>
              <a:rPr lang="es-AR" dirty="0"/>
            </a:br>
            <a:endParaRPr lang="es-AR" dirty="0"/>
          </a:p>
        </p:txBody>
      </p:sp>
      <p:sp>
        <p:nvSpPr>
          <p:cNvPr id="3" name="2 Título"/>
          <p:cNvSpPr>
            <a:spLocks noGrp="1"/>
          </p:cNvSpPr>
          <p:nvPr>
            <p:ph type="title"/>
          </p:nvPr>
        </p:nvSpPr>
        <p:spPr>
          <a:xfrm>
            <a:off x="755576" y="5085184"/>
            <a:ext cx="8055397" cy="1435766"/>
          </a:xfrm>
          <a:ln w="38100">
            <a:solidFill>
              <a:schemeClr val="tx1"/>
            </a:solidFill>
          </a:ln>
        </p:spPr>
        <p:txBody>
          <a:bodyPr/>
          <a:lstStyle/>
          <a:p>
            <a:r>
              <a:rPr lang="es-AR" dirty="0"/>
              <a:t>Inhabilidades para </a:t>
            </a:r>
            <a:r>
              <a:rPr lang="es-AR" dirty="0" smtClean="0"/>
              <a:t>contratar.</a:t>
            </a:r>
            <a:endParaRPr lang="es-AR" dirty="0"/>
          </a:p>
        </p:txBody>
      </p:sp>
      <p:sp>
        <p:nvSpPr>
          <p:cNvPr id="4" name="3 CuadroTexto"/>
          <p:cNvSpPr txBox="1"/>
          <p:nvPr/>
        </p:nvSpPr>
        <p:spPr>
          <a:xfrm>
            <a:off x="1421884" y="620688"/>
            <a:ext cx="6247223" cy="769441"/>
          </a:xfrm>
          <a:prstGeom prst="rect">
            <a:avLst/>
          </a:prstGeom>
          <a:noFill/>
        </p:spPr>
        <p:txBody>
          <a:bodyPr wrap="none" rtlCol="0">
            <a:spAutoFit/>
          </a:bodyPr>
          <a:lstStyle/>
          <a:p>
            <a:r>
              <a:rPr lang="es-AR" sz="4400" b="1" dirty="0" smtClean="0">
                <a:solidFill>
                  <a:srgbClr val="002060"/>
                </a:solidFill>
              </a:rPr>
              <a:t>PRINCIPIO GENERAL</a:t>
            </a:r>
            <a:endParaRPr lang="es-AR" sz="4400" b="1" dirty="0">
              <a:solidFill>
                <a:srgbClr val="002060"/>
              </a:solidFill>
            </a:endParaRPr>
          </a:p>
        </p:txBody>
      </p:sp>
    </p:spTree>
    <p:extLst>
      <p:ext uri="{BB962C8B-B14F-4D97-AF65-F5344CB8AC3E}">
        <p14:creationId xmlns:p14="http://schemas.microsoft.com/office/powerpoint/2010/main" val="3683042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3545" y="2276872"/>
            <a:ext cx="9020455" cy="3877815"/>
          </a:xfrm>
        </p:spPr>
        <p:txBody>
          <a:bodyPr>
            <a:normAutofit fontScale="77500" lnSpcReduction="20000"/>
          </a:bodyPr>
          <a:lstStyle/>
          <a:p>
            <a:pPr marL="0" indent="0">
              <a:buNone/>
            </a:pPr>
            <a:r>
              <a:rPr lang="es-AR" dirty="0">
                <a:solidFill>
                  <a:srgbClr val="000000"/>
                </a:solidFill>
                <a:latin typeface="Gill Sans"/>
              </a:rPr>
              <a:t>a) </a:t>
            </a:r>
            <a:r>
              <a:rPr lang="es-AR" sz="2800" dirty="0">
                <a:solidFill>
                  <a:srgbClr val="FF0000"/>
                </a:solidFill>
                <a:latin typeface="Gill Sans"/>
              </a:rPr>
              <a:t>los funcionarios públicos</a:t>
            </a:r>
            <a:r>
              <a:rPr lang="es-AR" dirty="0">
                <a:solidFill>
                  <a:srgbClr val="000000"/>
                </a:solidFill>
                <a:latin typeface="Gill Sans"/>
              </a:rPr>
              <a:t>, respecto de bienes de cuya administración o enajenación están o han estado encargados;</a:t>
            </a:r>
            <a:r>
              <a:rPr lang="es-AR" dirty="0"/>
              <a:t/>
            </a:r>
            <a:br>
              <a:rPr lang="es-AR" dirty="0"/>
            </a:br>
            <a:r>
              <a:rPr lang="es-AR" dirty="0"/>
              <a:t/>
            </a:r>
            <a:br>
              <a:rPr lang="es-AR" dirty="0"/>
            </a:br>
            <a:r>
              <a:rPr lang="es-AR" dirty="0">
                <a:solidFill>
                  <a:srgbClr val="000000"/>
                </a:solidFill>
                <a:latin typeface="Gill Sans"/>
              </a:rPr>
              <a:t>b) </a:t>
            </a:r>
            <a:r>
              <a:rPr lang="es-AR" sz="2800" dirty="0">
                <a:solidFill>
                  <a:srgbClr val="FF0000"/>
                </a:solidFill>
                <a:latin typeface="Gill Sans"/>
              </a:rPr>
              <a:t>los jueces, funcionarios y auxiliares de la justicia, los árbitros y mediadores, </a:t>
            </a:r>
            <a:r>
              <a:rPr lang="es-AR" dirty="0">
                <a:solidFill>
                  <a:srgbClr val="000000"/>
                </a:solidFill>
                <a:latin typeface="Gill Sans"/>
              </a:rPr>
              <a:t>y sus auxiliares, respecto de bienes relacionados con procesos en los que intervienen o han intervenido;</a:t>
            </a:r>
            <a:r>
              <a:rPr lang="es-AR" dirty="0"/>
              <a:t/>
            </a:r>
            <a:br>
              <a:rPr lang="es-AR" dirty="0"/>
            </a:br>
            <a:r>
              <a:rPr lang="es-AR" dirty="0"/>
              <a:t/>
            </a:r>
            <a:br>
              <a:rPr lang="es-AR" dirty="0"/>
            </a:br>
            <a:r>
              <a:rPr lang="es-AR" dirty="0">
                <a:solidFill>
                  <a:srgbClr val="000000"/>
                </a:solidFill>
                <a:latin typeface="Gill Sans"/>
              </a:rPr>
              <a:t>c) </a:t>
            </a:r>
            <a:r>
              <a:rPr lang="es-AR" sz="3100" dirty="0">
                <a:solidFill>
                  <a:srgbClr val="FF0000"/>
                </a:solidFill>
                <a:latin typeface="Gill Sans"/>
              </a:rPr>
              <a:t>los abogados y procuradores</a:t>
            </a:r>
            <a:r>
              <a:rPr lang="es-AR" dirty="0">
                <a:solidFill>
                  <a:srgbClr val="000000"/>
                </a:solidFill>
                <a:latin typeface="Gill Sans"/>
              </a:rPr>
              <a:t>, respecto de bienes litigiosos en procesos en los que intervienen o han intervenido;</a:t>
            </a:r>
            <a:r>
              <a:rPr lang="es-AR" dirty="0"/>
              <a:t/>
            </a:r>
            <a:br>
              <a:rPr lang="es-AR" dirty="0"/>
            </a:br>
            <a:r>
              <a:rPr lang="es-AR" dirty="0"/>
              <a:t/>
            </a:r>
            <a:br>
              <a:rPr lang="es-AR" dirty="0"/>
            </a:br>
            <a:r>
              <a:rPr lang="es-AR" dirty="0">
                <a:solidFill>
                  <a:srgbClr val="000000"/>
                </a:solidFill>
                <a:latin typeface="Gill Sans"/>
              </a:rPr>
              <a:t>d) </a:t>
            </a:r>
            <a:r>
              <a:rPr lang="es-AR" sz="3100" dirty="0">
                <a:solidFill>
                  <a:srgbClr val="FF0000"/>
                </a:solidFill>
                <a:latin typeface="Gill Sans"/>
              </a:rPr>
              <a:t>los cónyuges, bajo el régimen de comunidad</a:t>
            </a:r>
            <a:r>
              <a:rPr lang="es-AR" dirty="0">
                <a:solidFill>
                  <a:srgbClr val="000000"/>
                </a:solidFill>
                <a:latin typeface="Gill Sans"/>
              </a:rPr>
              <a:t>, entre sí.</a:t>
            </a:r>
            <a:r>
              <a:rPr lang="es-AR" dirty="0"/>
              <a:t/>
            </a:r>
            <a:br>
              <a:rPr lang="es-AR" dirty="0"/>
            </a:br>
            <a:r>
              <a:rPr lang="es-AR" dirty="0"/>
              <a:t/>
            </a:r>
            <a:br>
              <a:rPr lang="es-AR" dirty="0"/>
            </a:br>
            <a:r>
              <a:rPr lang="es-AR" sz="2600" dirty="0">
                <a:solidFill>
                  <a:srgbClr val="FF0000"/>
                </a:solidFill>
                <a:latin typeface="Gill Sans"/>
              </a:rPr>
              <a:t>Los albaceas que no son herederos </a:t>
            </a:r>
            <a:r>
              <a:rPr lang="es-AR" dirty="0">
                <a:solidFill>
                  <a:srgbClr val="000000"/>
                </a:solidFill>
                <a:latin typeface="Gill Sans"/>
              </a:rPr>
              <a:t>no pueden celebrar contrato de compraventa sobre los bienes de las testamentarias que estén a su cargo.</a:t>
            </a:r>
            <a:r>
              <a:rPr lang="es-AR" dirty="0"/>
              <a:t/>
            </a:r>
            <a:br>
              <a:rPr lang="es-AR" dirty="0"/>
            </a:br>
            <a:endParaRPr lang="es-AR" dirty="0"/>
          </a:p>
        </p:txBody>
      </p:sp>
      <p:sp>
        <p:nvSpPr>
          <p:cNvPr id="3" name="2 Título"/>
          <p:cNvSpPr>
            <a:spLocks noGrp="1"/>
          </p:cNvSpPr>
          <p:nvPr>
            <p:ph type="title"/>
          </p:nvPr>
        </p:nvSpPr>
        <p:spPr>
          <a:xfrm>
            <a:off x="-33802" y="332656"/>
            <a:ext cx="9361040" cy="1054250"/>
          </a:xfrm>
        </p:spPr>
        <p:txBody>
          <a:bodyPr/>
          <a:lstStyle/>
          <a:p>
            <a:r>
              <a:rPr lang="es-AR" sz="4000" dirty="0">
                <a:solidFill>
                  <a:srgbClr val="FF0000"/>
                </a:solidFill>
              </a:rPr>
              <a:t> Inhabilidades especiales. </a:t>
            </a:r>
            <a:r>
              <a:rPr lang="es-AR" sz="4000" dirty="0" smtClean="0">
                <a:solidFill>
                  <a:srgbClr val="FF0000"/>
                </a:solidFill>
              </a:rPr>
              <a:t/>
            </a:r>
            <a:br>
              <a:rPr lang="es-AR" sz="4000" dirty="0" smtClean="0">
                <a:solidFill>
                  <a:srgbClr val="FF0000"/>
                </a:solidFill>
              </a:rPr>
            </a:br>
            <a:r>
              <a:rPr lang="es-AR" sz="2800" dirty="0" smtClean="0"/>
              <a:t>No </a:t>
            </a:r>
            <a:r>
              <a:rPr lang="es-AR" sz="2800" dirty="0"/>
              <a:t>pueden contratar en interés </a:t>
            </a:r>
            <a:r>
              <a:rPr lang="es-AR" sz="2800" dirty="0" smtClean="0"/>
              <a:t>propio:</a:t>
            </a:r>
            <a:endParaRPr lang="es-AR" sz="2800" b="1" dirty="0">
              <a:solidFill>
                <a:schemeClr val="accent2">
                  <a:lumMod val="75000"/>
                </a:schemeClr>
              </a:solidFill>
            </a:endParaRPr>
          </a:p>
        </p:txBody>
      </p:sp>
    </p:spTree>
    <p:extLst>
      <p:ext uri="{BB962C8B-B14F-4D97-AF65-F5344CB8AC3E}">
        <p14:creationId xmlns:p14="http://schemas.microsoft.com/office/powerpoint/2010/main" val="1882999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3545" y="2276872"/>
            <a:ext cx="8840943" cy="3877815"/>
          </a:xfrm>
        </p:spPr>
        <p:txBody>
          <a:bodyPr>
            <a:normAutofit/>
          </a:bodyPr>
          <a:lstStyle/>
          <a:p>
            <a:pPr marL="0" indent="0">
              <a:buNone/>
            </a:pPr>
            <a:r>
              <a:rPr lang="es-AR" dirty="0">
                <a:solidFill>
                  <a:srgbClr val="000000"/>
                </a:solidFill>
                <a:latin typeface="Gill Sans"/>
              </a:rPr>
              <a:t>a) Declarada la nulidad del contrato celebrado por la persona incapaz o con capacidad restringida, </a:t>
            </a:r>
            <a:r>
              <a:rPr lang="es-AR" sz="3200" b="1" dirty="0">
                <a:solidFill>
                  <a:srgbClr val="FF0000"/>
                </a:solidFill>
                <a:latin typeface="Gill Sans"/>
              </a:rPr>
              <a:t>la parte capaz no tiene derecho para exigir la restitución o el reembolso </a:t>
            </a:r>
            <a:r>
              <a:rPr lang="es-AR" dirty="0">
                <a:solidFill>
                  <a:srgbClr val="000000"/>
                </a:solidFill>
                <a:latin typeface="Gill Sans"/>
              </a:rPr>
              <a:t>de lo que ha pagado o gastado, excepto si el contrato enriqueció a la parte incapaz o con capacidad restringida y en cuanto se haya enriquecido.</a:t>
            </a:r>
            <a:endParaRPr lang="es-AR" dirty="0"/>
          </a:p>
        </p:txBody>
      </p:sp>
      <p:sp>
        <p:nvSpPr>
          <p:cNvPr id="3" name="2 Título"/>
          <p:cNvSpPr>
            <a:spLocks noGrp="1"/>
          </p:cNvSpPr>
          <p:nvPr>
            <p:ph type="title"/>
          </p:nvPr>
        </p:nvSpPr>
        <p:spPr>
          <a:xfrm>
            <a:off x="-33802" y="332656"/>
            <a:ext cx="9361040" cy="1054250"/>
          </a:xfrm>
        </p:spPr>
        <p:txBody>
          <a:bodyPr/>
          <a:lstStyle/>
          <a:p>
            <a:r>
              <a:rPr lang="es-AR" sz="4400" b="1" dirty="0">
                <a:solidFill>
                  <a:schemeClr val="accent2">
                    <a:lumMod val="75000"/>
                  </a:schemeClr>
                </a:solidFill>
              </a:rPr>
              <a:t>Efectos de la nulidad del contrato.</a:t>
            </a:r>
          </a:p>
        </p:txBody>
      </p:sp>
      <p:sp>
        <p:nvSpPr>
          <p:cNvPr id="4" name="3 CuadroTexto"/>
          <p:cNvSpPr txBox="1"/>
          <p:nvPr/>
        </p:nvSpPr>
        <p:spPr>
          <a:xfrm>
            <a:off x="2843808" y="5740527"/>
            <a:ext cx="1495668" cy="369332"/>
          </a:xfrm>
          <a:prstGeom prst="rect">
            <a:avLst/>
          </a:prstGeom>
          <a:noFill/>
        </p:spPr>
        <p:txBody>
          <a:bodyPr wrap="square" rtlCol="0">
            <a:spAutoFit/>
          </a:bodyPr>
          <a:lstStyle/>
          <a:p>
            <a:r>
              <a:rPr lang="es-AR" b="1" dirty="0" smtClean="0">
                <a:solidFill>
                  <a:srgbClr val="FF0000"/>
                </a:solidFill>
              </a:rPr>
              <a:t>NULIDAD</a:t>
            </a:r>
            <a:endParaRPr lang="es-AR" b="1" dirty="0">
              <a:solidFill>
                <a:srgbClr val="FF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616146"/>
            <a:ext cx="1463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38" y="5493670"/>
            <a:ext cx="1463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30625">
            <a:off x="4940765" y="5183990"/>
            <a:ext cx="1463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010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47664" y="1196752"/>
            <a:ext cx="6777318" cy="1731982"/>
          </a:xfrm>
        </p:spPr>
        <p:txBody>
          <a:bodyPr/>
          <a:lstStyle/>
          <a:p>
            <a:r>
              <a:rPr lang="es-AR" dirty="0">
                <a:solidFill>
                  <a:srgbClr val="000000"/>
                </a:solidFill>
                <a:effectLst/>
                <a:latin typeface="Arial"/>
              </a:rPr>
              <a:t/>
            </a:r>
            <a:br>
              <a:rPr lang="es-AR" dirty="0">
                <a:solidFill>
                  <a:srgbClr val="000000"/>
                </a:solidFill>
                <a:effectLst/>
                <a:latin typeface="Arial"/>
              </a:rPr>
            </a:br>
            <a:r>
              <a:rPr lang="es-AR" dirty="0">
                <a:solidFill>
                  <a:srgbClr val="000000"/>
                </a:solidFill>
                <a:effectLst/>
                <a:latin typeface="Arial"/>
              </a:rPr>
              <a:t/>
            </a:r>
            <a:br>
              <a:rPr lang="es-AR" dirty="0">
                <a:solidFill>
                  <a:srgbClr val="000000"/>
                </a:solidFill>
                <a:effectLst/>
                <a:latin typeface="Arial"/>
              </a:rPr>
            </a:br>
            <a:endParaRPr lang="es-AR" dirty="0"/>
          </a:p>
        </p:txBody>
      </p:sp>
      <p:sp>
        <p:nvSpPr>
          <p:cNvPr id="3" name="2 Subtítulo"/>
          <p:cNvSpPr>
            <a:spLocks noGrp="1"/>
          </p:cNvSpPr>
          <p:nvPr>
            <p:ph type="subTitle" idx="1"/>
          </p:nvPr>
        </p:nvSpPr>
        <p:spPr>
          <a:xfrm>
            <a:off x="611560" y="4509120"/>
            <a:ext cx="7056784" cy="2541458"/>
          </a:xfrm>
        </p:spPr>
        <p:txBody>
          <a:bodyPr>
            <a:normAutofit/>
          </a:bodyPr>
          <a:lstStyle/>
          <a:p>
            <a:r>
              <a:rPr lang="es-AR" sz="4400" dirty="0" smtClean="0"/>
              <a:t>Se aplican arts. 279, 280 </a:t>
            </a:r>
            <a:endParaRPr lang="es-AR" sz="4400" dirty="0"/>
          </a:p>
        </p:txBody>
      </p:sp>
      <p:sp>
        <p:nvSpPr>
          <p:cNvPr id="5" name="4 Rectángulo"/>
          <p:cNvSpPr/>
          <p:nvPr/>
        </p:nvSpPr>
        <p:spPr>
          <a:xfrm>
            <a:off x="971600" y="908720"/>
            <a:ext cx="6912768" cy="1938992"/>
          </a:xfrm>
          <a:prstGeom prst="rect">
            <a:avLst/>
          </a:prstGeom>
        </p:spPr>
        <p:txBody>
          <a:bodyPr wrap="square">
            <a:spAutoFit/>
          </a:bodyPr>
          <a:lstStyle/>
          <a:p>
            <a:pPr algn="ctr"/>
            <a:r>
              <a:rPr lang="es-AR" sz="6000" dirty="0">
                <a:solidFill>
                  <a:prstClr val="white"/>
                </a:solidFill>
              </a:rPr>
              <a:t>CAPITULO </a:t>
            </a:r>
            <a:r>
              <a:rPr lang="es-AR" sz="6000" dirty="0" smtClean="0">
                <a:solidFill>
                  <a:prstClr val="white"/>
                </a:solidFill>
              </a:rPr>
              <a:t> 5</a:t>
            </a:r>
            <a:endParaRPr lang="es-AR" sz="6000" dirty="0">
              <a:solidFill>
                <a:prstClr val="white"/>
              </a:solidFill>
            </a:endParaRPr>
          </a:p>
          <a:p>
            <a:pPr algn="ctr"/>
            <a:r>
              <a:rPr lang="es-AR" sz="6000" dirty="0" smtClean="0">
                <a:solidFill>
                  <a:prstClr val="white"/>
                </a:solidFill>
              </a:rPr>
              <a:t>Objeto</a:t>
            </a:r>
            <a:endParaRPr lang="es-AR" sz="6000" dirty="0">
              <a:solidFill>
                <a:prstClr val="white"/>
              </a:solidFill>
            </a:endParaRPr>
          </a:p>
        </p:txBody>
      </p:sp>
    </p:spTree>
    <p:extLst>
      <p:ext uri="{BB962C8B-B14F-4D97-AF65-F5344CB8AC3E}">
        <p14:creationId xmlns:p14="http://schemas.microsoft.com/office/powerpoint/2010/main" val="441186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749019">
            <a:off x="1322768" y="5390556"/>
            <a:ext cx="6701753" cy="761328"/>
          </a:xfrm>
        </p:spPr>
        <p:txBody>
          <a:bodyPr/>
          <a:lstStyle/>
          <a:p>
            <a:r>
              <a:rPr lang="es-AR" sz="4000" dirty="0" smtClean="0">
                <a:solidFill>
                  <a:srgbClr val="C00000"/>
                </a:solidFill>
              </a:rPr>
              <a:t>Objetos determinados</a:t>
            </a:r>
            <a:br>
              <a:rPr lang="es-AR" sz="4000" dirty="0" smtClean="0">
                <a:solidFill>
                  <a:srgbClr val="C00000"/>
                </a:solidFill>
              </a:rPr>
            </a:br>
            <a:r>
              <a:rPr lang="es-AR" sz="4000" dirty="0" smtClean="0">
                <a:solidFill>
                  <a:srgbClr val="C00000"/>
                </a:solidFill>
              </a:rPr>
              <a:t>licito, posible, susceptible de valoración económica</a:t>
            </a:r>
            <a:endParaRPr lang="es-AR" sz="4000" dirty="0">
              <a:solidFill>
                <a:srgbClr val="C00000"/>
              </a:solidFill>
            </a:endParaRPr>
          </a:p>
        </p:txBody>
      </p:sp>
      <p:sp>
        <p:nvSpPr>
          <p:cNvPr id="4" name="3 Marcador de texto"/>
          <p:cNvSpPr>
            <a:spLocks noGrp="1"/>
          </p:cNvSpPr>
          <p:nvPr>
            <p:ph type="body" sz="half" idx="2"/>
          </p:nvPr>
        </p:nvSpPr>
        <p:spPr>
          <a:xfrm>
            <a:off x="-34679" y="116632"/>
            <a:ext cx="8390206" cy="5328592"/>
          </a:xfrm>
        </p:spPr>
        <p:txBody>
          <a:bodyPr>
            <a:normAutofit/>
          </a:bodyPr>
          <a:lstStyle/>
          <a:p>
            <a:r>
              <a:rPr lang="es-AR" sz="2800" dirty="0">
                <a:solidFill>
                  <a:srgbClr val="000000"/>
                </a:solidFill>
                <a:latin typeface="Arial"/>
              </a:rPr>
              <a:t>CAPITULO </a:t>
            </a:r>
            <a:r>
              <a:rPr lang="es-AR" sz="2800" dirty="0" smtClean="0">
                <a:solidFill>
                  <a:srgbClr val="000000"/>
                </a:solidFill>
                <a:latin typeface="Arial"/>
              </a:rPr>
              <a:t>5  -  </a:t>
            </a:r>
            <a:r>
              <a:rPr lang="es-AR" sz="4400" dirty="0" smtClean="0">
                <a:solidFill>
                  <a:srgbClr val="000000"/>
                </a:solidFill>
                <a:latin typeface="Arial"/>
              </a:rPr>
              <a:t>Pueden ser Objeto</a:t>
            </a:r>
          </a:p>
          <a:p>
            <a:pPr marL="457200" indent="-457200" algn="l">
              <a:buFont typeface="Arial" panose="020B0604020202020204" pitchFamily="34" charset="0"/>
              <a:buChar char="•"/>
            </a:pPr>
            <a:r>
              <a:rPr lang="es-AR" sz="2800" dirty="0" smtClean="0">
                <a:solidFill>
                  <a:srgbClr val="000000"/>
                </a:solidFill>
                <a:latin typeface="Arial"/>
              </a:rPr>
              <a:t>Bienes Existentes y Futuros.</a:t>
            </a:r>
          </a:p>
          <a:p>
            <a:pPr marL="457200" indent="-457200" algn="l">
              <a:buFont typeface="Arial" panose="020B0604020202020204" pitchFamily="34" charset="0"/>
              <a:buChar char="•"/>
            </a:pPr>
            <a:r>
              <a:rPr lang="es-AR" sz="2800" dirty="0" smtClean="0">
                <a:solidFill>
                  <a:srgbClr val="000000"/>
                </a:solidFill>
                <a:latin typeface="Arial"/>
              </a:rPr>
              <a:t>Bienes Ajenos.</a:t>
            </a:r>
          </a:p>
          <a:p>
            <a:pPr marL="457200" indent="-457200" algn="l">
              <a:buFont typeface="Arial" panose="020B0604020202020204" pitchFamily="34" charset="0"/>
              <a:buChar char="•"/>
            </a:pPr>
            <a:r>
              <a:rPr lang="es-AR" sz="2800" dirty="0" smtClean="0">
                <a:solidFill>
                  <a:srgbClr val="000000"/>
                </a:solidFill>
                <a:latin typeface="Arial"/>
              </a:rPr>
              <a:t>Bienes litigiosos, gravados o sujetos a medidas cautelares.</a:t>
            </a:r>
          </a:p>
          <a:p>
            <a:pPr marL="457200" indent="-457200" algn="l">
              <a:buFont typeface="Arial" panose="020B0604020202020204" pitchFamily="34" charset="0"/>
              <a:buChar char="•"/>
            </a:pPr>
            <a:r>
              <a:rPr lang="es-AR" sz="2800" dirty="0" smtClean="0">
                <a:solidFill>
                  <a:srgbClr val="000000"/>
                </a:solidFill>
                <a:latin typeface="Gill Sans"/>
              </a:rPr>
              <a:t>Los </a:t>
            </a:r>
            <a:r>
              <a:rPr lang="es-AR" sz="2800" dirty="0">
                <a:solidFill>
                  <a:srgbClr val="000000"/>
                </a:solidFill>
                <a:latin typeface="Gill Sans"/>
              </a:rPr>
              <a:t>pactos relativos a una explotación productiva o a participaciones societarias de cualquier tipo,</a:t>
            </a:r>
            <a:endParaRPr lang="es-AR" sz="2800" dirty="0">
              <a:solidFill>
                <a:srgbClr val="000000"/>
              </a:solidFill>
              <a:latin typeface="Arial"/>
            </a:endParaRPr>
          </a:p>
          <a:p>
            <a:pPr algn="just"/>
            <a:endParaRPr lang="es-AR" sz="2800" dirty="0">
              <a:solidFill>
                <a:srgbClr val="C00000"/>
              </a:solidFill>
              <a:latin typeface="Arial"/>
            </a:endParaRPr>
          </a:p>
          <a:p>
            <a:pPr algn="l"/>
            <a:r>
              <a:rPr lang="es-AR" sz="2000" dirty="0" smtClean="0">
                <a:solidFill>
                  <a:srgbClr val="000000"/>
                </a:solidFill>
                <a:latin typeface="Arial"/>
              </a:rPr>
              <a:t>  </a:t>
            </a:r>
            <a:endParaRPr lang="es-AR" sz="2000" dirty="0"/>
          </a:p>
        </p:txBody>
      </p:sp>
    </p:spTree>
    <p:extLst>
      <p:ext uri="{BB962C8B-B14F-4D97-AF65-F5344CB8AC3E}">
        <p14:creationId xmlns:p14="http://schemas.microsoft.com/office/powerpoint/2010/main" val="202383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4800" b="1" i="1" dirty="0" smtClean="0"/>
              <a:t>Elementos del contrato</a:t>
            </a:r>
            <a:endParaRPr lang="es-AR" sz="4800" b="1" i="1" dirty="0"/>
          </a:p>
        </p:txBody>
      </p:sp>
      <p:sp>
        <p:nvSpPr>
          <p:cNvPr id="3" name="Marcador de texto 2"/>
          <p:cNvSpPr>
            <a:spLocks noGrp="1"/>
          </p:cNvSpPr>
          <p:nvPr>
            <p:ph type="body" idx="1"/>
          </p:nvPr>
        </p:nvSpPr>
        <p:spPr/>
        <p:txBody>
          <a:bodyPr/>
          <a:lstStyle/>
          <a:p>
            <a:r>
              <a:rPr lang="es-AR" sz="3200" dirty="0" smtClean="0">
                <a:solidFill>
                  <a:srgbClr val="FF0000"/>
                </a:solidFill>
              </a:rPr>
              <a:t>ESENCIALES</a:t>
            </a:r>
            <a:endParaRPr lang="es-AR" sz="3200" dirty="0">
              <a:solidFill>
                <a:srgbClr val="FF0000"/>
              </a:solidFill>
            </a:endParaRPr>
          </a:p>
        </p:txBody>
      </p:sp>
      <p:sp>
        <p:nvSpPr>
          <p:cNvPr id="4" name="Marcador de contenido 3"/>
          <p:cNvSpPr>
            <a:spLocks noGrp="1"/>
          </p:cNvSpPr>
          <p:nvPr>
            <p:ph sz="half" idx="2"/>
          </p:nvPr>
        </p:nvSpPr>
        <p:spPr>
          <a:xfrm>
            <a:off x="152400" y="2143579"/>
            <a:ext cx="4114800" cy="3951288"/>
          </a:xfrm>
        </p:spPr>
        <p:txBody>
          <a:bodyPr>
            <a:normAutofit/>
          </a:bodyPr>
          <a:lstStyle/>
          <a:p>
            <a:r>
              <a:rPr lang="es-AR" sz="4000" dirty="0" smtClean="0"/>
              <a:t>Consentimiento</a:t>
            </a:r>
          </a:p>
          <a:p>
            <a:r>
              <a:rPr lang="es-AR" sz="4000" dirty="0" smtClean="0"/>
              <a:t>Causa</a:t>
            </a:r>
          </a:p>
          <a:p>
            <a:r>
              <a:rPr lang="es-AR" sz="4000" dirty="0" smtClean="0"/>
              <a:t>Objeto </a:t>
            </a:r>
            <a:endParaRPr lang="es-AR" sz="4000" dirty="0"/>
          </a:p>
        </p:txBody>
      </p:sp>
      <p:sp>
        <p:nvSpPr>
          <p:cNvPr id="5" name="Marcador de texto 4"/>
          <p:cNvSpPr>
            <a:spLocks noGrp="1"/>
          </p:cNvSpPr>
          <p:nvPr>
            <p:ph type="body" sz="quarter" idx="3"/>
          </p:nvPr>
        </p:nvSpPr>
        <p:spPr/>
        <p:txBody>
          <a:bodyPr/>
          <a:lstStyle/>
          <a:p>
            <a:r>
              <a:rPr lang="es-AR" sz="3200" dirty="0" smtClean="0">
                <a:solidFill>
                  <a:srgbClr val="FF0000"/>
                </a:solidFill>
              </a:rPr>
              <a:t>ACCIDENTALES</a:t>
            </a:r>
            <a:endParaRPr lang="es-AR" sz="3200" dirty="0">
              <a:solidFill>
                <a:srgbClr val="FF0000"/>
              </a:solidFill>
            </a:endParaRPr>
          </a:p>
        </p:txBody>
      </p:sp>
      <p:sp>
        <p:nvSpPr>
          <p:cNvPr id="6" name="Marcador de contenido 5"/>
          <p:cNvSpPr>
            <a:spLocks noGrp="1"/>
          </p:cNvSpPr>
          <p:nvPr>
            <p:ph sz="quarter" idx="4"/>
          </p:nvPr>
        </p:nvSpPr>
        <p:spPr/>
        <p:txBody>
          <a:bodyPr/>
          <a:lstStyle/>
          <a:p>
            <a:r>
              <a:rPr lang="es-AR" sz="4000" dirty="0" smtClean="0"/>
              <a:t>Condición</a:t>
            </a:r>
          </a:p>
          <a:p>
            <a:r>
              <a:rPr lang="es-AR" sz="4000" dirty="0" smtClean="0"/>
              <a:t>Plazo </a:t>
            </a:r>
          </a:p>
          <a:p>
            <a:r>
              <a:rPr lang="es-AR" sz="4000" dirty="0" smtClean="0"/>
              <a:t>Cargo</a:t>
            </a:r>
          </a:p>
          <a:p>
            <a:endParaRPr lang="es-AR" dirty="0"/>
          </a:p>
        </p:txBody>
      </p:sp>
      <p:pic>
        <p:nvPicPr>
          <p:cNvPr id="7" name="Imagen 6"/>
          <p:cNvPicPr>
            <a:picLocks noChangeAspect="1"/>
          </p:cNvPicPr>
          <p:nvPr/>
        </p:nvPicPr>
        <p:blipFill>
          <a:blip r:embed="rId2"/>
          <a:stretch>
            <a:fillRect/>
          </a:stretch>
        </p:blipFill>
        <p:spPr>
          <a:xfrm>
            <a:off x="2090192" y="4553339"/>
            <a:ext cx="4049216" cy="2122205"/>
          </a:xfrm>
          <a:prstGeom prst="rect">
            <a:avLst/>
          </a:prstGeom>
        </p:spPr>
      </p:pic>
    </p:spTree>
    <p:extLst>
      <p:ext uri="{BB962C8B-B14F-4D97-AF65-F5344CB8AC3E}">
        <p14:creationId xmlns:p14="http://schemas.microsoft.com/office/powerpoint/2010/main" val="2246268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NO PUEDEN SER OBJETO</a:t>
            </a:r>
            <a:endParaRPr lang="es-AR" dirty="0"/>
          </a:p>
        </p:txBody>
      </p:sp>
      <p:sp>
        <p:nvSpPr>
          <p:cNvPr id="3" name="2 Marcador de contenido"/>
          <p:cNvSpPr>
            <a:spLocks noGrp="1"/>
          </p:cNvSpPr>
          <p:nvPr>
            <p:ph idx="1"/>
          </p:nvPr>
        </p:nvSpPr>
        <p:spPr/>
        <p:txBody>
          <a:bodyPr>
            <a:normAutofit/>
          </a:bodyPr>
          <a:lstStyle/>
          <a:p>
            <a:r>
              <a:rPr lang="es-AR" sz="2800" b="1" dirty="0">
                <a:solidFill>
                  <a:srgbClr val="FF0000"/>
                </a:solidFill>
              </a:rPr>
              <a:t>Objetos prohibidos. </a:t>
            </a:r>
            <a:endParaRPr lang="es-AR" sz="2800" b="1" dirty="0" smtClean="0">
              <a:solidFill>
                <a:srgbClr val="FF0000"/>
              </a:solidFill>
            </a:endParaRPr>
          </a:p>
          <a:p>
            <a:r>
              <a:rPr lang="es-AR" sz="3600" b="1" dirty="0">
                <a:solidFill>
                  <a:srgbClr val="FFC000"/>
                </a:solidFill>
              </a:rPr>
              <a:t>Herencia </a:t>
            </a:r>
            <a:r>
              <a:rPr lang="es-AR" sz="3600" b="1" dirty="0" smtClean="0">
                <a:solidFill>
                  <a:srgbClr val="FFC000"/>
                </a:solidFill>
              </a:rPr>
              <a:t>futura</a:t>
            </a:r>
            <a:r>
              <a:rPr lang="es-AR" sz="3600" b="1" dirty="0">
                <a:solidFill>
                  <a:srgbClr val="FFC000"/>
                </a:solidFill>
              </a:rPr>
              <a:t> </a:t>
            </a:r>
            <a:r>
              <a:rPr lang="es-AR" sz="3600" b="1" dirty="0" smtClean="0">
                <a:solidFill>
                  <a:srgbClr val="FFC000"/>
                </a:solidFill>
              </a:rPr>
              <a:t>(art. 1010)</a:t>
            </a:r>
          </a:p>
          <a:p>
            <a:r>
              <a:rPr lang="es-AR" sz="2800" b="1" dirty="0" smtClean="0">
                <a:solidFill>
                  <a:schemeClr val="accent5">
                    <a:lumMod val="50000"/>
                  </a:schemeClr>
                </a:solidFill>
              </a:rPr>
              <a:t>Hechos </a:t>
            </a:r>
            <a:r>
              <a:rPr lang="es-AR" sz="2800" b="1" dirty="0">
                <a:solidFill>
                  <a:schemeClr val="accent5">
                    <a:lumMod val="50000"/>
                  </a:schemeClr>
                </a:solidFill>
              </a:rPr>
              <a:t>que son imposibles </a:t>
            </a:r>
            <a:endParaRPr lang="es-AR" sz="2800" b="1" dirty="0" smtClean="0">
              <a:solidFill>
                <a:schemeClr val="accent5">
                  <a:lumMod val="50000"/>
                </a:schemeClr>
              </a:solidFill>
            </a:endParaRPr>
          </a:p>
          <a:p>
            <a:r>
              <a:rPr lang="es-AR" sz="2800" b="1" dirty="0">
                <a:solidFill>
                  <a:schemeClr val="accent2">
                    <a:lumMod val="50000"/>
                  </a:schemeClr>
                </a:solidFill>
              </a:rPr>
              <a:t>P</a:t>
            </a:r>
            <a:r>
              <a:rPr lang="es-AR" sz="2800" b="1" dirty="0" smtClean="0">
                <a:solidFill>
                  <a:schemeClr val="accent2">
                    <a:lumMod val="50000"/>
                  </a:schemeClr>
                </a:solidFill>
              </a:rPr>
              <a:t>rohibidos </a:t>
            </a:r>
            <a:r>
              <a:rPr lang="es-AR" sz="2800" b="1" dirty="0">
                <a:solidFill>
                  <a:schemeClr val="accent2">
                    <a:lumMod val="50000"/>
                  </a:schemeClr>
                </a:solidFill>
              </a:rPr>
              <a:t>por las leyes, </a:t>
            </a:r>
            <a:endParaRPr lang="es-AR" sz="2800" b="1" dirty="0" smtClean="0">
              <a:solidFill>
                <a:schemeClr val="accent2">
                  <a:lumMod val="50000"/>
                </a:schemeClr>
              </a:solidFill>
            </a:endParaRPr>
          </a:p>
          <a:p>
            <a:r>
              <a:rPr lang="es-AR" sz="2800" b="1" dirty="0" smtClean="0">
                <a:solidFill>
                  <a:srgbClr val="002060"/>
                </a:solidFill>
              </a:rPr>
              <a:t> Contrarios </a:t>
            </a:r>
            <a:r>
              <a:rPr lang="es-AR" sz="2800" b="1" dirty="0">
                <a:solidFill>
                  <a:srgbClr val="002060"/>
                </a:solidFill>
              </a:rPr>
              <a:t>a la moral, al orden público, </a:t>
            </a:r>
            <a:endParaRPr lang="es-AR" sz="2800" b="1" dirty="0" smtClean="0">
              <a:solidFill>
                <a:srgbClr val="002060"/>
              </a:solidFill>
            </a:endParaRPr>
          </a:p>
          <a:p>
            <a:r>
              <a:rPr lang="es-AR" sz="2800" b="1" dirty="0" smtClean="0">
                <a:solidFill>
                  <a:srgbClr val="92D050"/>
                </a:solidFill>
              </a:rPr>
              <a:t>A la </a:t>
            </a:r>
            <a:r>
              <a:rPr lang="es-AR" sz="2800" b="1" dirty="0">
                <a:solidFill>
                  <a:srgbClr val="92D050"/>
                </a:solidFill>
              </a:rPr>
              <a:t>dignidad de la persona </a:t>
            </a:r>
            <a:r>
              <a:rPr lang="es-AR" sz="2800" b="1" dirty="0" smtClean="0">
                <a:solidFill>
                  <a:srgbClr val="92D050"/>
                </a:solidFill>
              </a:rPr>
              <a:t>humana</a:t>
            </a:r>
            <a:endParaRPr lang="es-AR" sz="2800" b="1" dirty="0">
              <a:solidFill>
                <a:srgbClr val="92D050"/>
              </a:solidFill>
            </a:endParaRPr>
          </a:p>
          <a:p>
            <a:r>
              <a:rPr lang="es-AR" sz="2800" b="1" dirty="0" smtClean="0">
                <a:solidFill>
                  <a:srgbClr val="002060"/>
                </a:solidFill>
              </a:rPr>
              <a:t> </a:t>
            </a:r>
            <a:r>
              <a:rPr lang="es-AR" sz="2800" b="1" dirty="0" smtClean="0">
                <a:solidFill>
                  <a:schemeClr val="tx2">
                    <a:lumMod val="50000"/>
                  </a:schemeClr>
                </a:solidFill>
              </a:rPr>
              <a:t>Lesivos </a:t>
            </a:r>
            <a:r>
              <a:rPr lang="es-AR" sz="2800" b="1" dirty="0">
                <a:solidFill>
                  <a:schemeClr val="tx2">
                    <a:lumMod val="50000"/>
                  </a:schemeClr>
                </a:solidFill>
              </a:rPr>
              <a:t>de los derechos </a:t>
            </a:r>
            <a:r>
              <a:rPr lang="es-AR" sz="2800" b="1" dirty="0" smtClean="0">
                <a:solidFill>
                  <a:schemeClr val="tx2">
                    <a:lumMod val="50000"/>
                  </a:schemeClr>
                </a:solidFill>
              </a:rPr>
              <a:t>ajenos</a:t>
            </a:r>
          </a:p>
          <a:p>
            <a:r>
              <a:rPr lang="es-AR" sz="2800" b="1" dirty="0">
                <a:solidFill>
                  <a:srgbClr val="7030A0"/>
                </a:solidFill>
              </a:rPr>
              <a:t>N</a:t>
            </a:r>
            <a:r>
              <a:rPr lang="es-AR" sz="2800" b="1" dirty="0" smtClean="0">
                <a:solidFill>
                  <a:srgbClr val="7030A0"/>
                </a:solidFill>
              </a:rPr>
              <a:t>i </a:t>
            </a:r>
            <a:r>
              <a:rPr lang="es-AR" sz="2800" b="1" dirty="0">
                <a:solidFill>
                  <a:srgbClr val="7030A0"/>
                </a:solidFill>
              </a:rPr>
              <a:t>los bienes que por un motivo especial se prohíbe que lo </a:t>
            </a:r>
            <a:r>
              <a:rPr lang="es-AR" sz="2800" b="1" dirty="0" smtClean="0">
                <a:solidFill>
                  <a:srgbClr val="7030A0"/>
                </a:solidFill>
              </a:rPr>
              <a:t>sean.</a:t>
            </a:r>
            <a:endParaRPr lang="es-AR" sz="2800" b="1" dirty="0">
              <a:solidFill>
                <a:srgbClr val="7030A0"/>
              </a:solidFill>
            </a:endParaRPr>
          </a:p>
        </p:txBody>
      </p:sp>
    </p:spTree>
    <p:extLst>
      <p:ext uri="{BB962C8B-B14F-4D97-AF65-F5344CB8AC3E}">
        <p14:creationId xmlns:p14="http://schemas.microsoft.com/office/powerpoint/2010/main" val="30650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7620000" cy="1143000"/>
          </a:xfrm>
        </p:spPr>
        <p:txBody>
          <a:bodyPr/>
          <a:lstStyle/>
          <a:p>
            <a:pPr algn="ctr"/>
            <a:r>
              <a:rPr lang="es-ES" sz="4800" dirty="0" smtClean="0">
                <a:solidFill>
                  <a:srgbClr val="FF0000"/>
                </a:solidFill>
                <a:latin typeface="Times New Roman"/>
                <a:ea typeface="Times New Roman"/>
              </a:rPr>
              <a:t>Cosas litigiosas</a:t>
            </a:r>
            <a:r>
              <a:rPr lang="es-ES" sz="4800" dirty="0">
                <a:solidFill>
                  <a:srgbClr val="FF0000"/>
                </a:solidFill>
                <a:latin typeface="Times New Roman"/>
                <a:ea typeface="Times New Roman"/>
              </a:rPr>
              <a:t>, gravadas, embargadas</a:t>
            </a:r>
            <a:endParaRPr lang="es-AR" dirty="0">
              <a:solidFill>
                <a:srgbClr val="FF0000"/>
              </a:solidFill>
            </a:endParaRPr>
          </a:p>
        </p:txBody>
      </p:sp>
      <p:sp>
        <p:nvSpPr>
          <p:cNvPr id="3" name="2 Marcador de contenido"/>
          <p:cNvSpPr>
            <a:spLocks noGrp="1"/>
          </p:cNvSpPr>
          <p:nvPr>
            <p:ph idx="1"/>
          </p:nvPr>
        </p:nvSpPr>
        <p:spPr>
          <a:xfrm>
            <a:off x="251520" y="2348880"/>
            <a:ext cx="7620000" cy="1684784"/>
          </a:xfrm>
        </p:spPr>
        <p:txBody>
          <a:bodyPr>
            <a:noAutofit/>
          </a:bodyPr>
          <a:lstStyle/>
          <a:p>
            <a:r>
              <a:rPr lang="es-AR" sz="3600" dirty="0" smtClean="0">
                <a:solidFill>
                  <a:srgbClr val="7030A0"/>
                </a:solidFill>
              </a:rPr>
              <a:t>Quien de mala fe contrata sobre esas cosas como si estuvieren </a:t>
            </a:r>
            <a:r>
              <a:rPr lang="es-AR" sz="3600" dirty="0" smtClean="0">
                <a:solidFill>
                  <a:srgbClr val="C00000"/>
                </a:solidFill>
              </a:rPr>
              <a:t>libres de gravamen …</a:t>
            </a:r>
          </a:p>
          <a:p>
            <a:r>
              <a:rPr lang="es-AR" sz="3600" dirty="0" smtClean="0">
                <a:solidFill>
                  <a:srgbClr val="7030A0"/>
                </a:solidFill>
              </a:rPr>
              <a:t>debe responder </a:t>
            </a:r>
            <a:r>
              <a:rPr lang="es-AR" sz="3600" u="sng" dirty="0" smtClean="0">
                <a:solidFill>
                  <a:srgbClr val="7030A0"/>
                </a:solidFill>
              </a:rPr>
              <a:t>POR DAÑOS Y PERJUICIOS</a:t>
            </a:r>
            <a:r>
              <a:rPr lang="es-AR" sz="3600" dirty="0" smtClean="0">
                <a:solidFill>
                  <a:srgbClr val="7030A0"/>
                </a:solidFill>
              </a:rPr>
              <a:t> causados a la parte de BUENA FE</a:t>
            </a:r>
            <a:endParaRPr lang="es-AR" sz="3600" dirty="0">
              <a:solidFill>
                <a:srgbClr val="7030A0"/>
              </a:solidFill>
            </a:endParaRPr>
          </a:p>
        </p:txBody>
      </p:sp>
    </p:spTree>
    <p:extLst>
      <p:ext uri="{BB962C8B-B14F-4D97-AF65-F5344CB8AC3E}">
        <p14:creationId xmlns:p14="http://schemas.microsoft.com/office/powerpoint/2010/main" val="4029799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solidFill>
                  <a:srgbClr val="00B050"/>
                </a:solidFill>
              </a:rPr>
              <a:t>DETERMINACION</a:t>
            </a:r>
            <a:endParaRPr lang="es-AR" dirty="0">
              <a:solidFill>
                <a:srgbClr val="00B050"/>
              </a:solidFill>
            </a:endParaRPr>
          </a:p>
        </p:txBody>
      </p:sp>
      <p:sp>
        <p:nvSpPr>
          <p:cNvPr id="3" name="2 Marcador de contenido"/>
          <p:cNvSpPr>
            <a:spLocks noGrp="1"/>
          </p:cNvSpPr>
          <p:nvPr>
            <p:ph idx="1"/>
          </p:nvPr>
        </p:nvSpPr>
        <p:spPr>
          <a:xfrm>
            <a:off x="457200" y="1600200"/>
            <a:ext cx="8686800" cy="4800600"/>
          </a:xfrm>
        </p:spPr>
        <p:txBody>
          <a:bodyPr/>
          <a:lstStyle/>
          <a:p>
            <a:r>
              <a:rPr lang="es-AR" dirty="0" smtClean="0"/>
              <a:t>SI SON BIENES DEBEN DETERMINARSE POR SU </a:t>
            </a:r>
            <a:r>
              <a:rPr lang="es-AR" b="1" dirty="0" smtClean="0">
                <a:solidFill>
                  <a:srgbClr val="C00000"/>
                </a:solidFill>
              </a:rPr>
              <a:t>ESPECIE Y GENERO</a:t>
            </a:r>
          </a:p>
          <a:p>
            <a:endParaRPr lang="es-AR" dirty="0">
              <a:solidFill>
                <a:srgbClr val="C00000"/>
              </a:solidFill>
            </a:endParaRPr>
          </a:p>
          <a:p>
            <a:r>
              <a:rPr lang="es-AR" dirty="0" smtClean="0"/>
              <a:t>PUEDEN ACORDAR QUE EL OBJETO </a:t>
            </a:r>
            <a:r>
              <a:rPr lang="es-AR" b="1" dirty="0" smtClean="0">
                <a:solidFill>
                  <a:srgbClr val="C00000"/>
                </a:solidFill>
              </a:rPr>
              <a:t>LO DETERMINE UN TERCERO</a:t>
            </a:r>
          </a:p>
          <a:p>
            <a:endParaRPr lang="es-AR" b="1" dirty="0">
              <a:solidFill>
                <a:srgbClr val="C00000"/>
              </a:solidFill>
            </a:endParaRPr>
          </a:p>
          <a:p>
            <a:r>
              <a:rPr lang="es-AR" dirty="0" smtClean="0"/>
              <a:t>Si el TERCERO no lo determina puede pedirse </a:t>
            </a:r>
            <a:r>
              <a:rPr lang="es-AR" b="1" dirty="0" smtClean="0">
                <a:solidFill>
                  <a:srgbClr val="C00000"/>
                </a:solidFill>
              </a:rPr>
              <a:t>DETERMINACION JUDICIAL</a:t>
            </a:r>
          </a:p>
          <a:p>
            <a:endParaRPr lang="es-AR" b="1" dirty="0" smtClean="0">
              <a:solidFill>
                <a:srgbClr val="C00000"/>
              </a:solidFill>
            </a:endParaRPr>
          </a:p>
          <a:p>
            <a:r>
              <a:rPr lang="es-AR" b="1" dirty="0" smtClean="0">
                <a:solidFill>
                  <a:srgbClr val="C00000"/>
                </a:solidFill>
              </a:rPr>
              <a:t>BIENES AJENOS: Se pueden transmitir si el transmitente NO GARANTIZA LA PRESTACIÓN.</a:t>
            </a:r>
          </a:p>
          <a:p>
            <a:r>
              <a:rPr lang="es-AR" b="1" dirty="0" smtClean="0">
                <a:solidFill>
                  <a:srgbClr val="C00000"/>
                </a:solidFill>
              </a:rPr>
              <a:t>Si por su culpa el bien no se transmite debe abonar DAÑOS</a:t>
            </a:r>
          </a:p>
          <a:p>
            <a:pPr marL="114300" indent="0">
              <a:buNone/>
            </a:pPr>
            <a:r>
              <a:rPr lang="es-AR" b="1" dirty="0" smtClean="0">
                <a:solidFill>
                  <a:srgbClr val="C00000"/>
                </a:solidFill>
              </a:rPr>
              <a:t> (ART. 1008)</a:t>
            </a:r>
          </a:p>
          <a:p>
            <a:endParaRPr lang="es-AR" b="1" dirty="0">
              <a:solidFill>
                <a:srgbClr val="C00000"/>
              </a:solidFill>
            </a:endParaRPr>
          </a:p>
          <a:p>
            <a:endParaRPr lang="es-AR" b="1" dirty="0">
              <a:solidFill>
                <a:srgbClr val="C00000"/>
              </a:solidFill>
            </a:endParaRPr>
          </a:p>
        </p:txBody>
      </p:sp>
    </p:spTree>
    <p:extLst>
      <p:ext uri="{BB962C8B-B14F-4D97-AF65-F5344CB8AC3E}">
        <p14:creationId xmlns:p14="http://schemas.microsoft.com/office/powerpoint/2010/main" val="3724814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4000" b="1" dirty="0">
                <a:solidFill>
                  <a:srgbClr val="7030A0"/>
                </a:solidFill>
                <a:latin typeface="Arial"/>
              </a:rPr>
              <a:t>Contratos de larga duración. </a:t>
            </a:r>
            <a:endParaRPr lang="es-AR" sz="4000" dirty="0">
              <a:solidFill>
                <a:srgbClr val="7030A0"/>
              </a:solidFill>
            </a:endParaRPr>
          </a:p>
        </p:txBody>
      </p:sp>
      <p:sp>
        <p:nvSpPr>
          <p:cNvPr id="3" name="2 Rectángulo"/>
          <p:cNvSpPr/>
          <p:nvPr/>
        </p:nvSpPr>
        <p:spPr>
          <a:xfrm>
            <a:off x="827584" y="2996952"/>
            <a:ext cx="8100392" cy="2246769"/>
          </a:xfrm>
          <a:prstGeom prst="rect">
            <a:avLst/>
          </a:prstGeom>
        </p:spPr>
        <p:txBody>
          <a:bodyPr wrap="square">
            <a:spAutoFit/>
          </a:bodyPr>
          <a:lstStyle/>
          <a:p>
            <a:pPr algn="ctr"/>
            <a:r>
              <a:rPr lang="es-AR" sz="2800" b="1" dirty="0">
                <a:solidFill>
                  <a:schemeClr val="bg2">
                    <a:lumMod val="50000"/>
                  </a:schemeClr>
                </a:solidFill>
                <a:latin typeface="Arial"/>
              </a:rPr>
              <a:t>ARTICULO 1011.- </a:t>
            </a:r>
            <a:r>
              <a:rPr lang="es-AR" sz="2800" b="1" dirty="0" smtClean="0">
                <a:solidFill>
                  <a:schemeClr val="bg2">
                    <a:lumMod val="50000"/>
                  </a:schemeClr>
                </a:solidFill>
                <a:latin typeface="Arial"/>
              </a:rPr>
              <a:t>“El tiempo”  </a:t>
            </a:r>
            <a:r>
              <a:rPr lang="es-AR" sz="2800" b="1" dirty="0">
                <a:solidFill>
                  <a:srgbClr val="7030A0"/>
                </a:solidFill>
                <a:latin typeface="Arial"/>
              </a:rPr>
              <a:t>es esencial para el cumplimiento del objeto</a:t>
            </a:r>
            <a:r>
              <a:rPr lang="es-AR" sz="2800" b="1" dirty="0">
                <a:solidFill>
                  <a:schemeClr val="bg2">
                    <a:lumMod val="50000"/>
                  </a:schemeClr>
                </a:solidFill>
                <a:latin typeface="Arial"/>
              </a:rPr>
              <a:t>, de modo que se produzcan los efectos queridos por las partes o se satisfaga la necesidad que las indujo a contratar</a:t>
            </a:r>
            <a:r>
              <a:rPr lang="es-AR" sz="2800" b="1" dirty="0" smtClean="0">
                <a:solidFill>
                  <a:schemeClr val="bg2">
                    <a:lumMod val="50000"/>
                  </a:schemeClr>
                </a:solidFill>
                <a:latin typeface="Arial"/>
              </a:rPr>
              <a:t>.</a:t>
            </a:r>
            <a:endParaRPr lang="es-AR" sz="2800" b="1" dirty="0">
              <a:solidFill>
                <a:schemeClr val="bg2">
                  <a:lumMod val="50000"/>
                </a:schemeClr>
              </a:solidFill>
              <a:latin typeface="Arial"/>
            </a:endParaRPr>
          </a:p>
        </p:txBody>
      </p:sp>
    </p:spTree>
    <p:extLst>
      <p:ext uri="{BB962C8B-B14F-4D97-AF65-F5344CB8AC3E}">
        <p14:creationId xmlns:p14="http://schemas.microsoft.com/office/powerpoint/2010/main" val="3435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47664" y="1196752"/>
            <a:ext cx="6777318" cy="1731982"/>
          </a:xfrm>
        </p:spPr>
        <p:txBody>
          <a:bodyPr/>
          <a:lstStyle/>
          <a:p>
            <a:r>
              <a:rPr lang="es-AR" dirty="0">
                <a:solidFill>
                  <a:srgbClr val="000000"/>
                </a:solidFill>
                <a:effectLst/>
                <a:latin typeface="Arial"/>
              </a:rPr>
              <a:t/>
            </a:r>
            <a:br>
              <a:rPr lang="es-AR" dirty="0">
                <a:solidFill>
                  <a:srgbClr val="000000"/>
                </a:solidFill>
                <a:effectLst/>
                <a:latin typeface="Arial"/>
              </a:rPr>
            </a:br>
            <a:r>
              <a:rPr lang="es-AR" dirty="0">
                <a:solidFill>
                  <a:srgbClr val="000000"/>
                </a:solidFill>
                <a:effectLst/>
                <a:latin typeface="Arial"/>
              </a:rPr>
              <a:t/>
            </a:r>
            <a:br>
              <a:rPr lang="es-AR" dirty="0">
                <a:solidFill>
                  <a:srgbClr val="000000"/>
                </a:solidFill>
                <a:effectLst/>
                <a:latin typeface="Arial"/>
              </a:rPr>
            </a:br>
            <a:endParaRPr lang="es-AR" dirty="0"/>
          </a:p>
        </p:txBody>
      </p:sp>
      <p:sp>
        <p:nvSpPr>
          <p:cNvPr id="3" name="2 Subtítulo"/>
          <p:cNvSpPr>
            <a:spLocks noGrp="1"/>
          </p:cNvSpPr>
          <p:nvPr>
            <p:ph type="subTitle" idx="1"/>
          </p:nvPr>
        </p:nvSpPr>
        <p:spPr>
          <a:xfrm>
            <a:off x="1115616" y="4653136"/>
            <a:ext cx="7056784" cy="2541458"/>
          </a:xfrm>
        </p:spPr>
        <p:txBody>
          <a:bodyPr>
            <a:normAutofit/>
          </a:bodyPr>
          <a:lstStyle/>
          <a:p>
            <a:r>
              <a:rPr lang="es-AR" sz="4400" dirty="0" smtClean="0"/>
              <a:t>Se aplican arts. 281, 282 </a:t>
            </a:r>
            <a:endParaRPr lang="es-AR" sz="4400" dirty="0"/>
          </a:p>
        </p:txBody>
      </p:sp>
      <p:sp>
        <p:nvSpPr>
          <p:cNvPr id="5" name="4 Rectángulo"/>
          <p:cNvSpPr/>
          <p:nvPr/>
        </p:nvSpPr>
        <p:spPr>
          <a:xfrm>
            <a:off x="1259632" y="908720"/>
            <a:ext cx="6912768" cy="1938992"/>
          </a:xfrm>
          <a:prstGeom prst="rect">
            <a:avLst/>
          </a:prstGeom>
        </p:spPr>
        <p:txBody>
          <a:bodyPr wrap="square">
            <a:spAutoFit/>
          </a:bodyPr>
          <a:lstStyle/>
          <a:p>
            <a:pPr algn="ctr"/>
            <a:r>
              <a:rPr lang="es-AR" sz="6000" dirty="0">
                <a:solidFill>
                  <a:prstClr val="white"/>
                </a:solidFill>
              </a:rPr>
              <a:t>CAPITULO </a:t>
            </a:r>
            <a:r>
              <a:rPr lang="es-AR" sz="6000" dirty="0" smtClean="0">
                <a:solidFill>
                  <a:prstClr val="white"/>
                </a:solidFill>
              </a:rPr>
              <a:t> 6</a:t>
            </a:r>
            <a:endParaRPr lang="es-AR" sz="6000" dirty="0">
              <a:solidFill>
                <a:prstClr val="white"/>
              </a:solidFill>
            </a:endParaRPr>
          </a:p>
          <a:p>
            <a:pPr algn="ctr"/>
            <a:r>
              <a:rPr lang="es-AR" sz="6000" dirty="0" smtClean="0">
                <a:solidFill>
                  <a:prstClr val="white"/>
                </a:solidFill>
              </a:rPr>
              <a:t>Causa</a:t>
            </a:r>
            <a:endParaRPr lang="es-AR" sz="6000" dirty="0">
              <a:solidFill>
                <a:prstClr val="white"/>
              </a:solidFill>
            </a:endParaRPr>
          </a:p>
        </p:txBody>
      </p:sp>
    </p:spTree>
    <p:extLst>
      <p:ext uri="{BB962C8B-B14F-4D97-AF65-F5344CB8AC3E}">
        <p14:creationId xmlns:p14="http://schemas.microsoft.com/office/powerpoint/2010/main" val="18905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 y="2204864"/>
            <a:ext cx="9036496" cy="4653135"/>
          </a:xfrm>
        </p:spPr>
        <p:txBody>
          <a:bodyPr>
            <a:normAutofit fontScale="85000" lnSpcReduction="20000"/>
          </a:bodyPr>
          <a:lstStyle/>
          <a:p>
            <a:r>
              <a:rPr lang="es-AR" dirty="0"/>
              <a:t>ARTICULO 281.- </a:t>
            </a:r>
            <a:r>
              <a:rPr lang="es-AR" dirty="0" smtClean="0"/>
              <a:t>es </a:t>
            </a:r>
            <a:r>
              <a:rPr lang="es-AR" dirty="0"/>
              <a:t>el </a:t>
            </a:r>
            <a:r>
              <a:rPr lang="es-AR" sz="4200" b="1" dirty="0">
                <a:solidFill>
                  <a:schemeClr val="accent2">
                    <a:lumMod val="75000"/>
                  </a:schemeClr>
                </a:solidFill>
              </a:rPr>
              <a:t>fin inmediato </a:t>
            </a:r>
            <a:r>
              <a:rPr lang="es-AR" dirty="0"/>
              <a:t>autorizado por el ordenamiento jurídico que ha sido determinante de la voluntad. </a:t>
            </a:r>
            <a:r>
              <a:rPr lang="es-AR" dirty="0" smtClean="0"/>
              <a:t>    También </a:t>
            </a:r>
            <a:r>
              <a:rPr lang="es-AR" dirty="0"/>
              <a:t>integran la causa los motivos exteriorizados cuando sean lícitos y hayan sido incorporados al acto en forma expresa, o tácitamente si son esenciales para ambas partes.</a:t>
            </a:r>
          </a:p>
          <a:p>
            <a:endParaRPr lang="es-AR" dirty="0"/>
          </a:p>
          <a:p>
            <a:r>
              <a:rPr lang="es-AR" dirty="0"/>
              <a:t>ARTICULO 282.- Presunción de causa. Aunque la causa no esté expresada en el acto </a:t>
            </a:r>
            <a:r>
              <a:rPr lang="es-AR" sz="4600" b="1" dirty="0">
                <a:solidFill>
                  <a:schemeClr val="accent2">
                    <a:lumMod val="75000"/>
                  </a:schemeClr>
                </a:solidFill>
              </a:rPr>
              <a:t>se presume </a:t>
            </a:r>
            <a:r>
              <a:rPr lang="es-AR" dirty="0"/>
              <a:t>que existe mientras no se pruebe lo contrario. El acto es válido aunque la causa expresada sea falsa si se funda en otra causa verdadera.</a:t>
            </a:r>
          </a:p>
          <a:p>
            <a:endParaRPr lang="es-AR" dirty="0"/>
          </a:p>
          <a:p>
            <a:r>
              <a:rPr lang="es-AR" dirty="0"/>
              <a:t>ARTICULO 283</a:t>
            </a:r>
            <a:r>
              <a:rPr lang="es-AR" dirty="0">
                <a:solidFill>
                  <a:srgbClr val="C00000"/>
                </a:solidFill>
              </a:rPr>
              <a:t>.- Acto abstracto. </a:t>
            </a:r>
            <a:r>
              <a:rPr lang="es-AR" dirty="0"/>
              <a:t>La inexistencia, falsedad o ilicitud de la causa no son discutibles en el acto abstracto mientras no se haya cumplido, excepto que la ley lo autorice.</a:t>
            </a:r>
          </a:p>
        </p:txBody>
      </p:sp>
      <p:sp>
        <p:nvSpPr>
          <p:cNvPr id="3" name="2 Título"/>
          <p:cNvSpPr>
            <a:spLocks noGrp="1"/>
          </p:cNvSpPr>
          <p:nvPr>
            <p:ph type="title"/>
          </p:nvPr>
        </p:nvSpPr>
        <p:spPr/>
        <p:txBody>
          <a:bodyPr/>
          <a:lstStyle/>
          <a:p>
            <a:r>
              <a:rPr lang="es-AR" sz="4400" dirty="0" smtClean="0"/>
              <a:t>“LA CAUSA”</a:t>
            </a:r>
            <a:endParaRPr lang="es-AR" sz="4400" dirty="0"/>
          </a:p>
        </p:txBody>
      </p:sp>
    </p:spTree>
    <p:extLst>
      <p:ext uri="{BB962C8B-B14F-4D97-AF65-F5344CB8AC3E}">
        <p14:creationId xmlns:p14="http://schemas.microsoft.com/office/powerpoint/2010/main" val="714135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5008" y="2060849"/>
            <a:ext cx="8928992" cy="4797151"/>
          </a:xfrm>
        </p:spPr>
        <p:txBody>
          <a:bodyPr>
            <a:normAutofit/>
          </a:bodyPr>
          <a:lstStyle/>
          <a:p>
            <a:r>
              <a:rPr lang="es-AR" dirty="0" smtClean="0">
                <a:solidFill>
                  <a:srgbClr val="000000"/>
                </a:solidFill>
                <a:latin typeface="Arial"/>
              </a:rPr>
              <a:t> a</a:t>
            </a:r>
            <a:r>
              <a:rPr lang="es-AR" dirty="0">
                <a:solidFill>
                  <a:srgbClr val="000000"/>
                </a:solidFill>
                <a:latin typeface="Arial"/>
              </a:rPr>
              <a:t>) </a:t>
            </a:r>
            <a:r>
              <a:rPr lang="es-AR" dirty="0" smtClean="0">
                <a:solidFill>
                  <a:srgbClr val="000000"/>
                </a:solidFill>
                <a:latin typeface="Arial"/>
              </a:rPr>
              <a:t>La </a:t>
            </a:r>
            <a:r>
              <a:rPr lang="es-AR" dirty="0">
                <a:solidFill>
                  <a:srgbClr val="000000"/>
                </a:solidFill>
                <a:latin typeface="Arial"/>
              </a:rPr>
              <a:t>causa debe existir en la formación del contrato y durante su celebración y subsistir durante su ejecución. </a:t>
            </a:r>
            <a:endParaRPr lang="es-AR" dirty="0" smtClean="0">
              <a:solidFill>
                <a:srgbClr val="000000"/>
              </a:solidFill>
              <a:latin typeface="Arial"/>
            </a:endParaRPr>
          </a:p>
          <a:p>
            <a:endParaRPr lang="es-AR" dirty="0">
              <a:solidFill>
                <a:srgbClr val="000000"/>
              </a:solidFill>
              <a:latin typeface="Arial"/>
            </a:endParaRPr>
          </a:p>
          <a:p>
            <a:r>
              <a:rPr lang="es-AR" dirty="0" smtClean="0">
                <a:solidFill>
                  <a:srgbClr val="C00000"/>
                </a:solidFill>
                <a:latin typeface="Arial"/>
              </a:rPr>
              <a:t>La </a:t>
            </a:r>
            <a:r>
              <a:rPr lang="es-AR" dirty="0">
                <a:solidFill>
                  <a:srgbClr val="C00000"/>
                </a:solidFill>
                <a:latin typeface="Arial"/>
              </a:rPr>
              <a:t>falta de causa da lugar, según los casos, a la </a:t>
            </a:r>
            <a:endParaRPr lang="es-AR" dirty="0" smtClean="0">
              <a:solidFill>
                <a:srgbClr val="C00000"/>
              </a:solidFill>
              <a:latin typeface="Arial"/>
            </a:endParaRPr>
          </a:p>
          <a:p>
            <a:r>
              <a:rPr lang="es-AR" sz="4000" dirty="0" smtClean="0">
                <a:solidFill>
                  <a:srgbClr val="C00000"/>
                </a:solidFill>
                <a:latin typeface="Arial"/>
              </a:rPr>
              <a:t>nulidad </a:t>
            </a:r>
            <a:endParaRPr lang="es-AR" sz="4000" dirty="0">
              <a:solidFill>
                <a:srgbClr val="C00000"/>
              </a:solidFill>
              <a:latin typeface="Arial"/>
            </a:endParaRPr>
          </a:p>
          <a:p>
            <a:r>
              <a:rPr lang="es-AR" sz="4000" dirty="0" smtClean="0">
                <a:solidFill>
                  <a:srgbClr val="C00000"/>
                </a:solidFill>
                <a:latin typeface="Arial"/>
              </a:rPr>
              <a:t>adecuación </a:t>
            </a:r>
          </a:p>
          <a:p>
            <a:r>
              <a:rPr lang="es-AR" sz="4000" dirty="0" smtClean="0">
                <a:solidFill>
                  <a:srgbClr val="C00000"/>
                </a:solidFill>
                <a:latin typeface="Arial"/>
              </a:rPr>
              <a:t>extinción </a:t>
            </a:r>
            <a:r>
              <a:rPr lang="es-AR" sz="4000" dirty="0">
                <a:solidFill>
                  <a:srgbClr val="C00000"/>
                </a:solidFill>
                <a:latin typeface="Arial"/>
              </a:rPr>
              <a:t>del contrato</a:t>
            </a:r>
            <a:r>
              <a:rPr lang="es-AR" sz="4000" dirty="0" smtClean="0">
                <a:solidFill>
                  <a:srgbClr val="C00000"/>
                </a:solidFill>
                <a:latin typeface="Arial"/>
              </a:rPr>
              <a:t>.</a:t>
            </a:r>
            <a:endParaRPr lang="es-AR" sz="4000" dirty="0">
              <a:solidFill>
                <a:srgbClr val="C00000"/>
              </a:solidFill>
              <a:latin typeface="Arial"/>
            </a:endParaRPr>
          </a:p>
        </p:txBody>
      </p:sp>
      <p:sp>
        <p:nvSpPr>
          <p:cNvPr id="3" name="2 Título"/>
          <p:cNvSpPr>
            <a:spLocks noGrp="1"/>
          </p:cNvSpPr>
          <p:nvPr>
            <p:ph type="title"/>
          </p:nvPr>
        </p:nvSpPr>
        <p:spPr>
          <a:xfrm>
            <a:off x="179512" y="404664"/>
            <a:ext cx="8708046" cy="1054250"/>
          </a:xfrm>
        </p:spPr>
        <p:txBody>
          <a:bodyPr/>
          <a:lstStyle/>
          <a:p>
            <a:r>
              <a:rPr lang="es-AR" dirty="0" smtClean="0"/>
              <a:t>EXISTENCIA DE CAUSA</a:t>
            </a:r>
            <a:endParaRPr lang="es-AR" dirty="0"/>
          </a:p>
        </p:txBody>
      </p:sp>
    </p:spTree>
    <p:extLst>
      <p:ext uri="{BB962C8B-B14F-4D97-AF65-F5344CB8AC3E}">
        <p14:creationId xmlns:p14="http://schemas.microsoft.com/office/powerpoint/2010/main" val="1898209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491" y="476672"/>
            <a:ext cx="5508104" cy="6480720"/>
          </a:xfrm>
        </p:spPr>
        <p:txBody>
          <a:bodyPr/>
          <a:lstStyle/>
          <a:p>
            <a:pPr algn="ctr"/>
            <a:r>
              <a:rPr lang="es-AR" dirty="0"/>
              <a:t/>
            </a:r>
            <a:br>
              <a:rPr lang="es-AR" dirty="0"/>
            </a:br>
            <a:r>
              <a:rPr lang="es-AR" dirty="0">
                <a:solidFill>
                  <a:srgbClr val="00B050"/>
                </a:solidFill>
              </a:rPr>
              <a:t>a) su causa es contraria a la </a:t>
            </a:r>
            <a:r>
              <a:rPr lang="es-AR" dirty="0" smtClean="0">
                <a:solidFill>
                  <a:srgbClr val="00B050"/>
                </a:solidFill>
              </a:rPr>
              <a:t>moral</a:t>
            </a:r>
            <a:r>
              <a:rPr lang="es-AR" dirty="0">
                <a:solidFill>
                  <a:srgbClr val="00B050"/>
                </a:solidFill>
              </a:rPr>
              <a:t>, al orden </a:t>
            </a:r>
            <a:r>
              <a:rPr lang="es-AR" dirty="0" smtClean="0">
                <a:solidFill>
                  <a:srgbClr val="00B050"/>
                </a:solidFill>
              </a:rPr>
              <a:t>público, a </a:t>
            </a:r>
            <a:r>
              <a:rPr lang="es-AR" dirty="0">
                <a:solidFill>
                  <a:srgbClr val="00B050"/>
                </a:solidFill>
              </a:rPr>
              <a:t>las buenas </a:t>
            </a:r>
            <a:r>
              <a:rPr lang="es-AR" dirty="0" smtClean="0">
                <a:solidFill>
                  <a:srgbClr val="00B050"/>
                </a:solidFill>
              </a:rPr>
              <a:t>costumbres.</a:t>
            </a:r>
            <a:r>
              <a:rPr lang="es-AR" dirty="0">
                <a:solidFill>
                  <a:srgbClr val="00B050"/>
                </a:solidFill>
              </a:rPr>
              <a:t/>
            </a:r>
            <a:br>
              <a:rPr lang="es-AR" dirty="0">
                <a:solidFill>
                  <a:srgbClr val="00B050"/>
                </a:solidFill>
              </a:rPr>
            </a:br>
            <a:r>
              <a:rPr lang="es-AR" dirty="0"/>
              <a:t/>
            </a:r>
            <a:br>
              <a:rPr lang="es-AR" dirty="0"/>
            </a:br>
            <a:r>
              <a:rPr lang="es-AR" dirty="0" smtClean="0"/>
              <a:t>  b</a:t>
            </a:r>
            <a:r>
              <a:rPr lang="es-AR" dirty="0"/>
              <a:t>) ambas partes lo han concluido por un </a:t>
            </a:r>
            <a:r>
              <a:rPr lang="es-AR" b="1" u="sng" dirty="0">
                <a:solidFill>
                  <a:srgbClr val="C00000"/>
                </a:solidFill>
              </a:rPr>
              <a:t>motivo ilícito o inmoral común</a:t>
            </a:r>
            <a:r>
              <a:rPr lang="es-AR" dirty="0"/>
              <a:t>. </a:t>
            </a:r>
            <a:r>
              <a:rPr lang="es-AR" dirty="0" smtClean="0"/>
              <a:t/>
            </a:r>
            <a:br>
              <a:rPr lang="es-AR" dirty="0" smtClean="0"/>
            </a:br>
            <a:r>
              <a:rPr lang="es-AR" dirty="0" smtClean="0"/>
              <a:t>Si </a:t>
            </a:r>
            <a:r>
              <a:rPr lang="es-AR" dirty="0"/>
              <a:t>sólo una de ellas ha obrado por un motivo ilícito o inmoral, no tiene derecho a invocar el contrato frente a la otra, pero ésta puede reclamar lo que ha dado, sin obligación de cumplir lo que ha ofrecido.</a:t>
            </a:r>
          </a:p>
        </p:txBody>
      </p:sp>
      <p:sp>
        <p:nvSpPr>
          <p:cNvPr id="3" name="2 Marcador de contenido"/>
          <p:cNvSpPr>
            <a:spLocks noGrp="1"/>
          </p:cNvSpPr>
          <p:nvPr>
            <p:ph idx="1"/>
          </p:nvPr>
        </p:nvSpPr>
        <p:spPr>
          <a:xfrm>
            <a:off x="153591" y="-658254"/>
            <a:ext cx="3635895" cy="4198613"/>
          </a:xfrm>
        </p:spPr>
        <p:txBody>
          <a:bodyPr>
            <a:normAutofit/>
          </a:bodyPr>
          <a:lstStyle/>
          <a:p>
            <a:pPr algn="just"/>
            <a:r>
              <a:rPr lang="es-AR" sz="5400" dirty="0"/>
              <a:t> El contrato es nulo</a:t>
            </a:r>
          </a:p>
        </p:txBody>
      </p:sp>
      <p:sp>
        <p:nvSpPr>
          <p:cNvPr id="4" name="3 Marcador de texto"/>
          <p:cNvSpPr>
            <a:spLocks noGrp="1"/>
          </p:cNvSpPr>
          <p:nvPr>
            <p:ph type="body" sz="half" idx="2"/>
          </p:nvPr>
        </p:nvSpPr>
        <p:spPr>
          <a:xfrm>
            <a:off x="-144955" y="4725144"/>
            <a:ext cx="3411725" cy="936103"/>
          </a:xfrm>
        </p:spPr>
        <p:txBody>
          <a:bodyPr/>
          <a:lstStyle/>
          <a:p>
            <a:pPr algn="ctr"/>
            <a:r>
              <a:rPr lang="es-AR" sz="2400" dirty="0">
                <a:solidFill>
                  <a:srgbClr val="000000"/>
                </a:solidFill>
                <a:latin typeface="Arial"/>
              </a:rPr>
              <a:t>ARTICULO </a:t>
            </a:r>
            <a:r>
              <a:rPr lang="es-AR" sz="2400" dirty="0" smtClean="0">
                <a:solidFill>
                  <a:srgbClr val="000000"/>
                </a:solidFill>
                <a:latin typeface="Arial"/>
              </a:rPr>
              <a:t>1014- </a:t>
            </a:r>
            <a:endParaRPr lang="es-AR" sz="2400" dirty="0"/>
          </a:p>
        </p:txBody>
      </p:sp>
      <p:sp>
        <p:nvSpPr>
          <p:cNvPr id="5" name="4 Flecha derecha"/>
          <p:cNvSpPr/>
          <p:nvPr/>
        </p:nvSpPr>
        <p:spPr>
          <a:xfrm>
            <a:off x="2339752" y="764704"/>
            <a:ext cx="129614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5470" y="3249990"/>
            <a:ext cx="1450968" cy="49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Flecha derecha"/>
          <p:cNvSpPr/>
          <p:nvPr/>
        </p:nvSpPr>
        <p:spPr>
          <a:xfrm>
            <a:off x="3393442" y="2384884"/>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498520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47664" y="1196752"/>
            <a:ext cx="6777318" cy="1731982"/>
          </a:xfrm>
        </p:spPr>
        <p:txBody>
          <a:bodyPr/>
          <a:lstStyle/>
          <a:p>
            <a:r>
              <a:rPr lang="es-AR" dirty="0">
                <a:solidFill>
                  <a:srgbClr val="000000"/>
                </a:solidFill>
                <a:effectLst/>
                <a:latin typeface="Arial"/>
              </a:rPr>
              <a:t/>
            </a:r>
            <a:br>
              <a:rPr lang="es-AR" dirty="0">
                <a:solidFill>
                  <a:srgbClr val="000000"/>
                </a:solidFill>
                <a:effectLst/>
                <a:latin typeface="Arial"/>
              </a:rPr>
            </a:br>
            <a:r>
              <a:rPr lang="es-AR" dirty="0">
                <a:solidFill>
                  <a:srgbClr val="000000"/>
                </a:solidFill>
                <a:effectLst/>
                <a:latin typeface="Arial"/>
              </a:rPr>
              <a:t/>
            </a:r>
            <a:br>
              <a:rPr lang="es-AR" dirty="0">
                <a:solidFill>
                  <a:srgbClr val="000000"/>
                </a:solidFill>
                <a:effectLst/>
                <a:latin typeface="Arial"/>
              </a:rPr>
            </a:br>
            <a:endParaRPr lang="es-AR" dirty="0"/>
          </a:p>
        </p:txBody>
      </p:sp>
      <p:sp>
        <p:nvSpPr>
          <p:cNvPr id="3" name="2 Subtítulo"/>
          <p:cNvSpPr>
            <a:spLocks noGrp="1"/>
          </p:cNvSpPr>
          <p:nvPr>
            <p:ph type="subTitle" idx="1"/>
          </p:nvPr>
        </p:nvSpPr>
        <p:spPr>
          <a:xfrm>
            <a:off x="1141645" y="3592488"/>
            <a:ext cx="7056784" cy="2541458"/>
          </a:xfrm>
        </p:spPr>
        <p:txBody>
          <a:bodyPr>
            <a:normAutofit/>
          </a:bodyPr>
          <a:lstStyle/>
          <a:p>
            <a:r>
              <a:rPr lang="es-AR" dirty="0"/>
              <a:t>Libertad de formas</a:t>
            </a:r>
          </a:p>
        </p:txBody>
      </p:sp>
      <p:sp>
        <p:nvSpPr>
          <p:cNvPr id="5" name="4 Rectángulo"/>
          <p:cNvSpPr/>
          <p:nvPr/>
        </p:nvSpPr>
        <p:spPr>
          <a:xfrm>
            <a:off x="1259632" y="908720"/>
            <a:ext cx="6912768" cy="1938992"/>
          </a:xfrm>
          <a:prstGeom prst="rect">
            <a:avLst/>
          </a:prstGeom>
        </p:spPr>
        <p:txBody>
          <a:bodyPr wrap="square">
            <a:spAutoFit/>
          </a:bodyPr>
          <a:lstStyle/>
          <a:p>
            <a:pPr algn="ctr"/>
            <a:r>
              <a:rPr lang="es-AR" sz="6000" dirty="0"/>
              <a:t>CAPITULO </a:t>
            </a:r>
            <a:r>
              <a:rPr lang="es-AR" sz="6000" dirty="0" smtClean="0"/>
              <a:t> 7</a:t>
            </a:r>
            <a:endParaRPr lang="es-AR" sz="6000" dirty="0"/>
          </a:p>
          <a:p>
            <a:pPr algn="ctr"/>
            <a:r>
              <a:rPr lang="es-AR" sz="6000" dirty="0" smtClean="0"/>
              <a:t>Forma</a:t>
            </a:r>
            <a:endParaRPr lang="es-AR" sz="6000" dirty="0"/>
          </a:p>
        </p:txBody>
      </p:sp>
      <p:sp>
        <p:nvSpPr>
          <p:cNvPr id="6" name="5 Rectángulo"/>
          <p:cNvSpPr/>
          <p:nvPr/>
        </p:nvSpPr>
        <p:spPr>
          <a:xfrm rot="19547451">
            <a:off x="770673" y="4519000"/>
            <a:ext cx="2133918" cy="369332"/>
          </a:xfrm>
          <a:prstGeom prst="rect">
            <a:avLst/>
          </a:prstGeom>
        </p:spPr>
        <p:txBody>
          <a:bodyPr wrap="none">
            <a:spAutoFit/>
          </a:bodyPr>
          <a:lstStyle/>
          <a:p>
            <a:r>
              <a:rPr lang="es-AR" dirty="0"/>
              <a:t>Libertad de formas</a:t>
            </a:r>
          </a:p>
        </p:txBody>
      </p:sp>
      <p:sp>
        <p:nvSpPr>
          <p:cNvPr id="7" name="6 Rectángulo"/>
          <p:cNvSpPr/>
          <p:nvPr/>
        </p:nvSpPr>
        <p:spPr>
          <a:xfrm>
            <a:off x="2267744" y="5413866"/>
            <a:ext cx="2108269" cy="369332"/>
          </a:xfrm>
          <a:prstGeom prst="rect">
            <a:avLst/>
          </a:prstGeom>
        </p:spPr>
        <p:txBody>
          <a:bodyPr wrap="none">
            <a:spAutoFit/>
          </a:bodyPr>
          <a:lstStyle/>
          <a:p>
            <a:r>
              <a:rPr lang="es-AR" dirty="0">
                <a:solidFill>
                  <a:srgbClr val="000000"/>
                </a:solidFill>
                <a:latin typeface="Gill Sans"/>
              </a:rPr>
              <a:t>Libertad de formas</a:t>
            </a:r>
            <a:endParaRPr lang="es-AR" dirty="0"/>
          </a:p>
        </p:txBody>
      </p:sp>
      <p:sp>
        <p:nvSpPr>
          <p:cNvPr id="8" name="7 Rectángulo"/>
          <p:cNvSpPr/>
          <p:nvPr/>
        </p:nvSpPr>
        <p:spPr>
          <a:xfrm rot="878947">
            <a:off x="3649057" y="4659421"/>
            <a:ext cx="2133918" cy="369332"/>
          </a:xfrm>
          <a:prstGeom prst="rect">
            <a:avLst/>
          </a:prstGeom>
        </p:spPr>
        <p:txBody>
          <a:bodyPr wrap="none">
            <a:spAutoFit/>
          </a:bodyPr>
          <a:lstStyle/>
          <a:p>
            <a:r>
              <a:rPr lang="es-AR" dirty="0"/>
              <a:t>Libertad de formas</a:t>
            </a:r>
          </a:p>
        </p:txBody>
      </p:sp>
      <p:sp>
        <p:nvSpPr>
          <p:cNvPr id="9" name="8 Rectángulo"/>
          <p:cNvSpPr/>
          <p:nvPr/>
        </p:nvSpPr>
        <p:spPr>
          <a:xfrm rot="1395928">
            <a:off x="6444208" y="2296467"/>
            <a:ext cx="2133918" cy="369332"/>
          </a:xfrm>
          <a:prstGeom prst="rect">
            <a:avLst/>
          </a:prstGeom>
        </p:spPr>
        <p:txBody>
          <a:bodyPr wrap="none">
            <a:spAutoFit/>
          </a:bodyPr>
          <a:lstStyle/>
          <a:p>
            <a:r>
              <a:rPr lang="es-AR" dirty="0"/>
              <a:t>Libertad de formas</a:t>
            </a:r>
          </a:p>
        </p:txBody>
      </p:sp>
      <p:sp>
        <p:nvSpPr>
          <p:cNvPr id="10" name="9 Rectángulo"/>
          <p:cNvSpPr/>
          <p:nvPr/>
        </p:nvSpPr>
        <p:spPr>
          <a:xfrm rot="1059037">
            <a:off x="864183" y="2204864"/>
            <a:ext cx="2133918" cy="369332"/>
          </a:xfrm>
          <a:prstGeom prst="rect">
            <a:avLst/>
          </a:prstGeom>
        </p:spPr>
        <p:txBody>
          <a:bodyPr wrap="none">
            <a:spAutoFit/>
          </a:bodyPr>
          <a:lstStyle/>
          <a:p>
            <a:r>
              <a:rPr lang="es-AR" dirty="0"/>
              <a:t>Libertad de formas</a:t>
            </a:r>
          </a:p>
        </p:txBody>
      </p:sp>
      <p:sp>
        <p:nvSpPr>
          <p:cNvPr id="11" name="10 Rectángulo"/>
          <p:cNvSpPr/>
          <p:nvPr/>
        </p:nvSpPr>
        <p:spPr>
          <a:xfrm>
            <a:off x="4982667" y="5949280"/>
            <a:ext cx="2108269" cy="369332"/>
          </a:xfrm>
          <a:prstGeom prst="rect">
            <a:avLst/>
          </a:prstGeom>
        </p:spPr>
        <p:txBody>
          <a:bodyPr wrap="none">
            <a:spAutoFit/>
          </a:bodyPr>
          <a:lstStyle/>
          <a:p>
            <a:r>
              <a:rPr lang="es-AR" dirty="0">
                <a:solidFill>
                  <a:srgbClr val="000000"/>
                </a:solidFill>
                <a:latin typeface="Gill Sans"/>
              </a:rPr>
              <a:t>Libertad de formas</a:t>
            </a:r>
            <a:endParaRPr lang="es-AR" dirty="0"/>
          </a:p>
        </p:txBody>
      </p:sp>
      <p:sp>
        <p:nvSpPr>
          <p:cNvPr id="12" name="11 Rectángulo"/>
          <p:cNvSpPr/>
          <p:nvPr/>
        </p:nvSpPr>
        <p:spPr>
          <a:xfrm rot="20774106">
            <a:off x="6050467" y="4088819"/>
            <a:ext cx="2108269" cy="369332"/>
          </a:xfrm>
          <a:prstGeom prst="rect">
            <a:avLst/>
          </a:prstGeom>
        </p:spPr>
        <p:txBody>
          <a:bodyPr wrap="none">
            <a:spAutoFit/>
          </a:bodyPr>
          <a:lstStyle/>
          <a:p>
            <a:r>
              <a:rPr lang="es-AR" dirty="0">
                <a:solidFill>
                  <a:srgbClr val="000000"/>
                </a:solidFill>
                <a:latin typeface="Gill Sans"/>
              </a:rPr>
              <a:t>Libertad de formas</a:t>
            </a:r>
            <a:endParaRPr lang="es-AR" dirty="0"/>
          </a:p>
        </p:txBody>
      </p:sp>
      <p:sp>
        <p:nvSpPr>
          <p:cNvPr id="13" name="12 Rectángulo"/>
          <p:cNvSpPr/>
          <p:nvPr/>
        </p:nvSpPr>
        <p:spPr>
          <a:xfrm>
            <a:off x="6333390" y="5282243"/>
            <a:ext cx="2133918" cy="369332"/>
          </a:xfrm>
          <a:prstGeom prst="rect">
            <a:avLst/>
          </a:prstGeom>
        </p:spPr>
        <p:txBody>
          <a:bodyPr wrap="none">
            <a:spAutoFit/>
          </a:bodyPr>
          <a:lstStyle/>
          <a:p>
            <a:r>
              <a:rPr lang="es-AR" dirty="0"/>
              <a:t>Libertad de formas</a:t>
            </a:r>
          </a:p>
        </p:txBody>
      </p:sp>
      <p:sp>
        <p:nvSpPr>
          <p:cNvPr id="14" name="13 Rectángulo"/>
          <p:cNvSpPr/>
          <p:nvPr/>
        </p:nvSpPr>
        <p:spPr>
          <a:xfrm>
            <a:off x="3649057" y="332656"/>
            <a:ext cx="2133918" cy="369332"/>
          </a:xfrm>
          <a:prstGeom prst="rect">
            <a:avLst/>
          </a:prstGeom>
        </p:spPr>
        <p:txBody>
          <a:bodyPr wrap="none">
            <a:spAutoFit/>
          </a:bodyPr>
          <a:lstStyle/>
          <a:p>
            <a:r>
              <a:rPr lang="es-AR" dirty="0"/>
              <a:t>Libertad de formas</a:t>
            </a:r>
          </a:p>
        </p:txBody>
      </p:sp>
    </p:spTree>
    <p:extLst>
      <p:ext uri="{BB962C8B-B14F-4D97-AF65-F5344CB8AC3E}">
        <p14:creationId xmlns:p14="http://schemas.microsoft.com/office/powerpoint/2010/main" val="447000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2348880"/>
            <a:ext cx="7745505" cy="3877815"/>
          </a:xfrm>
        </p:spPr>
        <p:txBody>
          <a:bodyPr>
            <a:normAutofit/>
          </a:bodyPr>
          <a:lstStyle/>
          <a:p>
            <a:pPr algn="ctr"/>
            <a:r>
              <a:rPr lang="es-AR" dirty="0"/>
              <a:t> Sólo son formales los contratos a los cuales la ley les impone una forma determinada</a:t>
            </a:r>
            <a:r>
              <a:rPr lang="es-AR" dirty="0" smtClean="0"/>
              <a:t>.</a:t>
            </a:r>
          </a:p>
          <a:p>
            <a:endParaRPr lang="es-AR" dirty="0"/>
          </a:p>
        </p:txBody>
      </p:sp>
      <p:sp>
        <p:nvSpPr>
          <p:cNvPr id="3" name="2 Título"/>
          <p:cNvSpPr>
            <a:spLocks noGrp="1"/>
          </p:cNvSpPr>
          <p:nvPr>
            <p:ph type="title"/>
          </p:nvPr>
        </p:nvSpPr>
        <p:spPr/>
        <p:txBody>
          <a:bodyPr/>
          <a:lstStyle/>
          <a:p>
            <a:r>
              <a:rPr lang="es-AR" dirty="0" smtClean="0"/>
              <a:t>PRINCIPIO GENERAL</a:t>
            </a: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573016"/>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69" y="3573016"/>
            <a:ext cx="26289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573016"/>
            <a:ext cx="26003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248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7355" y="0"/>
            <a:ext cx="7620000" cy="1143000"/>
          </a:xfrm>
        </p:spPr>
        <p:txBody>
          <a:bodyPr/>
          <a:lstStyle/>
          <a:p>
            <a:pPr algn="ctr"/>
            <a:r>
              <a:rPr lang="es-AR" sz="4800" b="1" dirty="0" smtClean="0"/>
              <a:t>Voluntad y declaración </a:t>
            </a:r>
            <a:endParaRPr lang="es-AR" sz="4800" b="1" dirty="0"/>
          </a:p>
        </p:txBody>
      </p:sp>
      <p:sp>
        <p:nvSpPr>
          <p:cNvPr id="3" name="Rectángulo redondeado 2"/>
          <p:cNvSpPr/>
          <p:nvPr/>
        </p:nvSpPr>
        <p:spPr>
          <a:xfrm>
            <a:off x="1110051" y="1040573"/>
            <a:ext cx="660154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smtClean="0">
                <a:solidFill>
                  <a:schemeClr val="tx1"/>
                </a:solidFill>
              </a:rPr>
              <a:t>DIVERGENCIA ENTRE LO DECLARADO Y LA INTENCION</a:t>
            </a:r>
            <a:endParaRPr lang="es-AR" sz="3200" b="1" dirty="0">
              <a:solidFill>
                <a:schemeClr val="tx1"/>
              </a:solidFill>
            </a:endParaRPr>
          </a:p>
        </p:txBody>
      </p:sp>
      <p:sp>
        <p:nvSpPr>
          <p:cNvPr id="4" name="Flecha abajo 3"/>
          <p:cNvSpPr/>
          <p:nvPr/>
        </p:nvSpPr>
        <p:spPr>
          <a:xfrm>
            <a:off x="3793299" y="3429000"/>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728468" y="4466086"/>
            <a:ext cx="713777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solidFill>
                  <a:schemeClr val="tx1"/>
                </a:solidFill>
              </a:rPr>
              <a:t>PRIMA LA TEORIA DE LA VOLUNTAD DECLARADA, HABLADA / ESCRITA Y TODA CONDUCTA O PROCEDER- INCLUSO EL SILENCIO QUE DE ACUERDO CON LAS CIRCUNSTANCIAS DE BUENA FE QUE PERMITA INFERIR QUE EXISTIÓ VOLUNTAD</a:t>
            </a:r>
            <a:endParaRPr lang="es-AR" sz="2400" b="1" dirty="0">
              <a:solidFill>
                <a:schemeClr val="tx1"/>
              </a:solidFill>
            </a:endParaRPr>
          </a:p>
        </p:txBody>
      </p:sp>
      <p:pic>
        <p:nvPicPr>
          <p:cNvPr id="6" name="Imagen 5"/>
          <p:cNvPicPr>
            <a:picLocks noChangeAspect="1"/>
          </p:cNvPicPr>
          <p:nvPr/>
        </p:nvPicPr>
        <p:blipFill>
          <a:blip r:embed="rId2"/>
          <a:stretch>
            <a:fillRect/>
          </a:stretch>
        </p:blipFill>
        <p:spPr>
          <a:xfrm>
            <a:off x="2627784" y="2802646"/>
            <a:ext cx="3566078" cy="1505444"/>
          </a:xfrm>
          <a:prstGeom prst="rect">
            <a:avLst/>
          </a:prstGeom>
        </p:spPr>
      </p:pic>
    </p:spTree>
    <p:extLst>
      <p:ext uri="{BB962C8B-B14F-4D97-AF65-F5344CB8AC3E}">
        <p14:creationId xmlns:p14="http://schemas.microsoft.com/office/powerpoint/2010/main" val="2741325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0"/>
            <a:ext cx="6777318" cy="1083910"/>
          </a:xfrm>
        </p:spPr>
        <p:txBody>
          <a:bodyPr/>
          <a:lstStyle/>
          <a:p>
            <a:r>
              <a:rPr lang="es-AR" dirty="0"/>
              <a:t>Escritura pública. </a:t>
            </a:r>
          </a:p>
        </p:txBody>
      </p:sp>
      <p:sp>
        <p:nvSpPr>
          <p:cNvPr id="3" name="2 Subtítulo"/>
          <p:cNvSpPr>
            <a:spLocks noGrp="1"/>
          </p:cNvSpPr>
          <p:nvPr>
            <p:ph type="subTitle" idx="1"/>
          </p:nvPr>
        </p:nvSpPr>
        <p:spPr>
          <a:xfrm>
            <a:off x="0" y="3645024"/>
            <a:ext cx="8808354" cy="2325434"/>
          </a:xfrm>
        </p:spPr>
        <p:txBody>
          <a:bodyPr>
            <a:normAutofit lnSpcReduction="10000"/>
          </a:bodyPr>
          <a:lstStyle/>
          <a:p>
            <a:pPr marL="457200" indent="-457200">
              <a:buAutoNum type="alphaLcParenR"/>
            </a:pPr>
            <a:r>
              <a:rPr lang="es-AR" dirty="0" smtClean="0"/>
              <a:t>los </a:t>
            </a:r>
            <a:r>
              <a:rPr lang="es-AR" dirty="0"/>
              <a:t>contratos que tienen por objeto la adquisición, modificación o extinción de derechos reales sobre inmuebles. </a:t>
            </a:r>
            <a:endParaRPr lang="es-AR" dirty="0" smtClean="0"/>
          </a:p>
          <a:p>
            <a:pPr marL="457200" indent="-457200">
              <a:buAutoNum type="alphaLcParenR"/>
            </a:pPr>
            <a:r>
              <a:rPr lang="es-AR" dirty="0" smtClean="0"/>
              <a:t>Quedan </a:t>
            </a:r>
            <a:r>
              <a:rPr lang="es-AR" dirty="0"/>
              <a:t>exceptuados los casos en que el acto es realizado mediante subasta proveniente de ejecución judicial o administrativa;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3096344"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5445225"/>
            <a:ext cx="2592288"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844" y="1414929"/>
            <a:ext cx="293754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543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20452" y="3573016"/>
            <a:ext cx="8568952" cy="3090138"/>
          </a:xfrm>
        </p:spPr>
        <p:txBody>
          <a:bodyPr>
            <a:normAutofit fontScale="77500" lnSpcReduction="20000"/>
          </a:bodyPr>
          <a:lstStyle/>
          <a:p>
            <a:r>
              <a:rPr lang="es-AR" dirty="0"/>
              <a:t>b) los contratos que tienen por objeto </a:t>
            </a:r>
            <a:r>
              <a:rPr lang="es-AR" sz="4200" dirty="0"/>
              <a:t>derechos dudosos o litigiosos sobre inmuebles;</a:t>
            </a:r>
          </a:p>
          <a:p>
            <a:endParaRPr lang="es-AR" dirty="0"/>
          </a:p>
          <a:p>
            <a:r>
              <a:rPr lang="es-AR" dirty="0"/>
              <a:t>c) todos los actos que sean </a:t>
            </a:r>
            <a:r>
              <a:rPr lang="es-AR" sz="4500" dirty="0"/>
              <a:t>accesorios de otros contratos </a:t>
            </a:r>
            <a:r>
              <a:rPr lang="es-AR" dirty="0"/>
              <a:t>otorgados en escritura pública;</a:t>
            </a:r>
          </a:p>
          <a:p>
            <a:endParaRPr lang="es-AR" dirty="0"/>
          </a:p>
          <a:p>
            <a:r>
              <a:rPr lang="es-AR" dirty="0"/>
              <a:t>d) los demás contratos que, por acuerdo de partes o disposición de la ley, deben ser otorgados en escritura pública.</a:t>
            </a:r>
          </a:p>
          <a:p>
            <a:endParaRPr lang="es-A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 y="127127"/>
            <a:ext cx="6778625"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340768"/>
            <a:ext cx="3024336" cy="159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54050"/>
            <a:ext cx="2078464" cy="2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705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1052736"/>
            <a:ext cx="6777318" cy="1731982"/>
          </a:xfrm>
        </p:spPr>
        <p:txBody>
          <a:bodyPr/>
          <a:lstStyle/>
          <a:p>
            <a:r>
              <a:rPr lang="es-AR" dirty="0" smtClean="0"/>
              <a:t>MODIFICACIONES</a:t>
            </a:r>
            <a:endParaRPr lang="es-AR" dirty="0"/>
          </a:p>
        </p:txBody>
      </p:sp>
      <p:sp>
        <p:nvSpPr>
          <p:cNvPr id="3" name="2 Subtítulo"/>
          <p:cNvSpPr>
            <a:spLocks noGrp="1"/>
          </p:cNvSpPr>
          <p:nvPr>
            <p:ph type="subTitle" idx="1"/>
          </p:nvPr>
        </p:nvSpPr>
        <p:spPr>
          <a:xfrm>
            <a:off x="323528" y="3767862"/>
            <a:ext cx="8568952" cy="2325434"/>
          </a:xfrm>
        </p:spPr>
        <p:txBody>
          <a:bodyPr>
            <a:normAutofit/>
          </a:bodyPr>
          <a:lstStyle/>
          <a:p>
            <a:r>
              <a:rPr lang="es-AR" dirty="0"/>
              <a:t>La formalidad exigida para la celebración del contrato rige también para las modificaciones ulteriores que le sean introducidas, excepto que ellas versen solamente sobre estipulaciones accesorias o secundarias, o que exista disposición legal en contrario.</a:t>
            </a:r>
          </a:p>
          <a:p>
            <a:endParaRPr lang="es-A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711" y="260648"/>
            <a:ext cx="30956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6388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2132856"/>
            <a:ext cx="9036496" cy="3877815"/>
          </a:xfrm>
        </p:spPr>
        <p:txBody>
          <a:bodyPr>
            <a:normAutofit/>
          </a:bodyPr>
          <a:lstStyle/>
          <a:p>
            <a:pPr algn="ctr"/>
            <a:r>
              <a:rPr lang="es-AR" dirty="0"/>
              <a:t>El otorgamiento pendiente de un instrumento previsto constituye una </a:t>
            </a:r>
            <a:r>
              <a:rPr lang="es-AR" sz="4400" dirty="0">
                <a:solidFill>
                  <a:schemeClr val="accent2">
                    <a:lumMod val="75000"/>
                  </a:schemeClr>
                </a:solidFill>
              </a:rPr>
              <a:t>obligación de hacer </a:t>
            </a:r>
            <a:r>
              <a:rPr lang="es-AR" dirty="0"/>
              <a:t>si el futuro contrato no requiere una forma bajo sanción de nulidad. </a:t>
            </a:r>
            <a:endParaRPr lang="es-AR" dirty="0" smtClean="0"/>
          </a:p>
          <a:p>
            <a:pPr marL="0" indent="0" algn="ctr">
              <a:buNone/>
            </a:pPr>
            <a:endParaRPr lang="es-AR" dirty="0"/>
          </a:p>
          <a:p>
            <a:pPr marL="0" indent="0" algn="ctr">
              <a:buNone/>
            </a:pPr>
            <a:r>
              <a:rPr lang="es-AR" dirty="0" smtClean="0"/>
              <a:t>Si </a:t>
            </a:r>
            <a:r>
              <a:rPr lang="es-AR" dirty="0"/>
              <a:t>la parte condenada a otorgarlo es remisa, el juez </a:t>
            </a:r>
            <a:endParaRPr lang="es-AR" dirty="0" smtClean="0"/>
          </a:p>
          <a:p>
            <a:pPr marL="0" indent="0" algn="ctr">
              <a:buNone/>
            </a:pPr>
            <a:r>
              <a:rPr lang="es-AR" dirty="0" smtClean="0"/>
              <a:t>lo </a:t>
            </a:r>
            <a:r>
              <a:rPr lang="es-AR" dirty="0"/>
              <a:t>hace en su representación, siempre </a:t>
            </a:r>
            <a:r>
              <a:rPr lang="es-AR" dirty="0" smtClean="0"/>
              <a:t>que</a:t>
            </a:r>
          </a:p>
          <a:p>
            <a:pPr marL="0" indent="0" algn="ctr">
              <a:buNone/>
            </a:pPr>
            <a:r>
              <a:rPr lang="es-AR" dirty="0" smtClean="0"/>
              <a:t> </a:t>
            </a:r>
            <a:r>
              <a:rPr lang="es-AR" dirty="0"/>
              <a:t>las contraprestaciones estén </a:t>
            </a:r>
            <a:r>
              <a:rPr lang="es-AR" dirty="0" smtClean="0"/>
              <a:t>cumplidas</a:t>
            </a:r>
          </a:p>
          <a:p>
            <a:pPr marL="0" indent="0" algn="ctr">
              <a:buNone/>
            </a:pPr>
            <a:r>
              <a:rPr lang="es-AR" dirty="0" smtClean="0"/>
              <a:t>, </a:t>
            </a:r>
            <a:r>
              <a:rPr lang="es-AR" dirty="0"/>
              <a:t>o sea asegurado su cumplimiento. </a:t>
            </a:r>
          </a:p>
        </p:txBody>
      </p:sp>
      <p:sp>
        <p:nvSpPr>
          <p:cNvPr id="3" name="2 Título"/>
          <p:cNvSpPr>
            <a:spLocks noGrp="1"/>
          </p:cNvSpPr>
          <p:nvPr>
            <p:ph type="title"/>
          </p:nvPr>
        </p:nvSpPr>
        <p:spPr/>
        <p:txBody>
          <a:bodyPr/>
          <a:lstStyle/>
          <a:p>
            <a:r>
              <a:rPr lang="es-AR" dirty="0" smtClean="0"/>
              <a:t>OTORGAMIENTO PENDIENTE </a:t>
            </a:r>
            <a:endParaRPr lang="es-A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367" y="4509120"/>
            <a:ext cx="1594129"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1997"/>
            <a:ext cx="1619671"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039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2820"/>
            <a:ext cx="7754713" cy="1507604"/>
          </a:xfrm>
        </p:spPr>
        <p:txBody>
          <a:bodyPr/>
          <a:lstStyle/>
          <a:p>
            <a:r>
              <a:rPr lang="es-AR" dirty="0" smtClean="0"/>
              <a:t>CAPITULO 8</a:t>
            </a:r>
            <a:endParaRPr lang="es-AR" dirty="0"/>
          </a:p>
        </p:txBody>
      </p:sp>
      <p:sp>
        <p:nvSpPr>
          <p:cNvPr id="3" name="2 Marcador de texto"/>
          <p:cNvSpPr>
            <a:spLocks noGrp="1"/>
          </p:cNvSpPr>
          <p:nvPr>
            <p:ph type="body" idx="1"/>
          </p:nvPr>
        </p:nvSpPr>
        <p:spPr>
          <a:xfrm>
            <a:off x="755576" y="3645024"/>
            <a:ext cx="7734747" cy="1500187"/>
          </a:xfrm>
        </p:spPr>
        <p:txBody>
          <a:bodyPr>
            <a:normAutofit/>
          </a:bodyPr>
          <a:lstStyle/>
          <a:p>
            <a:r>
              <a:rPr lang="es-AR" sz="6600" dirty="0" smtClean="0"/>
              <a:t>“PRUEBA”</a:t>
            </a:r>
            <a:endParaRPr lang="es-AR" sz="6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758105"/>
            <a:ext cx="2729103" cy="174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Resultado de imagen para contratos de alqui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634" y="1450504"/>
            <a:ext cx="3455573" cy="17257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contratos de alqui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758105"/>
            <a:ext cx="2664296" cy="168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46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Forma y Prueba</a:t>
            </a:r>
            <a:endParaRPr lang="es-AR" dirty="0"/>
          </a:p>
        </p:txBody>
      </p:sp>
      <p:sp>
        <p:nvSpPr>
          <p:cNvPr id="3" name="2 Marcador de contenido"/>
          <p:cNvSpPr>
            <a:spLocks noGrp="1"/>
          </p:cNvSpPr>
          <p:nvPr>
            <p:ph sz="quarter" idx="13"/>
          </p:nvPr>
        </p:nvSpPr>
        <p:spPr/>
        <p:txBody>
          <a:bodyPr>
            <a:normAutofit fontScale="85000" lnSpcReduction="10000"/>
          </a:bodyPr>
          <a:lstStyle/>
          <a:p>
            <a:r>
              <a:rPr lang="es-AR" dirty="0"/>
              <a:t>ARTICULO 285.- </a:t>
            </a:r>
            <a:r>
              <a:rPr lang="es-AR" sz="2800" b="1" dirty="0">
                <a:solidFill>
                  <a:srgbClr val="FF0000"/>
                </a:solidFill>
              </a:rPr>
              <a:t>Forma impuesta.</a:t>
            </a:r>
            <a:r>
              <a:rPr lang="es-AR" dirty="0"/>
              <a:t> El acto que no se otorga en la forma exigida por la ley no queda concluido como tal mientras no se haya otorgado el instrumento previsto, pero vale como acto en el que las partes se han obligado a cumplir con la expresada formalidad, excepto que ella se exija bajo sanción de nulidad.</a:t>
            </a:r>
          </a:p>
          <a:p>
            <a:endParaRPr lang="es-AR" dirty="0"/>
          </a:p>
          <a:p>
            <a:endParaRPr lang="es-AR" dirty="0"/>
          </a:p>
        </p:txBody>
      </p:sp>
      <p:sp>
        <p:nvSpPr>
          <p:cNvPr id="4" name="3 Marcador de contenido"/>
          <p:cNvSpPr>
            <a:spLocks noGrp="1"/>
          </p:cNvSpPr>
          <p:nvPr>
            <p:ph sz="quarter" idx="14"/>
          </p:nvPr>
        </p:nvSpPr>
        <p:spPr/>
        <p:txBody>
          <a:bodyPr>
            <a:normAutofit fontScale="77500" lnSpcReduction="20000"/>
          </a:bodyPr>
          <a:lstStyle/>
          <a:p>
            <a:r>
              <a:rPr lang="es-AR" dirty="0"/>
              <a:t>ARTICULO 286.- </a:t>
            </a:r>
            <a:r>
              <a:rPr lang="es-AR" sz="3100" b="1" dirty="0">
                <a:solidFill>
                  <a:srgbClr val="FF0000"/>
                </a:solidFill>
              </a:rPr>
              <a:t>Expresión escrita.</a:t>
            </a:r>
            <a:r>
              <a:rPr lang="es-AR" dirty="0"/>
              <a:t> La expresión escrita puede tener lugar por instrumentos públicos, o por instrumentos particulares firmados o no firmados, excepto en los casos en que determinada instrumentación sea impuesta. Puede hacerse constar en cualquier soporte, siempre que su contenido sea representado con texto inteligible, aunque su lectura exija medios técnicos.</a:t>
            </a:r>
          </a:p>
          <a:p>
            <a:endParaRPr lang="es-AR" dirty="0"/>
          </a:p>
        </p:txBody>
      </p:sp>
    </p:spTree>
    <p:extLst>
      <p:ext uri="{BB962C8B-B14F-4D97-AF65-F5344CB8AC3E}">
        <p14:creationId xmlns:p14="http://schemas.microsoft.com/office/powerpoint/2010/main" val="27948903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AR" dirty="0" smtClean="0"/>
              <a:t>.- </a:t>
            </a:r>
            <a:r>
              <a:rPr lang="es-AR" dirty="0"/>
              <a:t>Medios de prueba. Los contratos pueden ser probados por todos los medios aptos para llegar a una </a:t>
            </a:r>
            <a:r>
              <a:rPr lang="es-AR" sz="3800" b="1" u="sng" dirty="0"/>
              <a:t>razonable convicción</a:t>
            </a:r>
            <a:r>
              <a:rPr lang="es-AR" dirty="0"/>
              <a:t> según las reglas de la sana crítica, y con arreglo a lo que disponen las leyes procesales, excepto disposición legal que establezca un medio especial.</a:t>
            </a:r>
          </a:p>
          <a:p>
            <a:endParaRPr lang="es-AR" dirty="0"/>
          </a:p>
          <a:p>
            <a:r>
              <a:rPr lang="es-AR" dirty="0"/>
              <a:t>Los contratos que sea de </a:t>
            </a:r>
            <a:r>
              <a:rPr lang="es-AR" b="1" u="sng" dirty="0"/>
              <a:t>uso instrumentar </a:t>
            </a:r>
            <a:r>
              <a:rPr lang="es-AR" b="1" u="sng" dirty="0" smtClean="0"/>
              <a:t> </a:t>
            </a:r>
            <a:r>
              <a:rPr lang="es-AR" b="1" dirty="0" smtClean="0">
                <a:solidFill>
                  <a:srgbClr val="FF0000"/>
                </a:solidFill>
              </a:rPr>
              <a:t>NO </a:t>
            </a:r>
            <a:r>
              <a:rPr lang="es-AR" b="1" dirty="0">
                <a:solidFill>
                  <a:srgbClr val="FF0000"/>
                </a:solidFill>
              </a:rPr>
              <a:t>pueden ser probados exclusivamente por testigos</a:t>
            </a:r>
            <a:r>
              <a:rPr lang="es-AR" dirty="0"/>
              <a:t>.</a:t>
            </a:r>
          </a:p>
          <a:p>
            <a:endParaRPr lang="es-AR" dirty="0"/>
          </a:p>
          <a:p>
            <a:pPr marL="0" indent="0">
              <a:buNone/>
            </a:pPr>
            <a:endParaRPr lang="es-AR" dirty="0"/>
          </a:p>
        </p:txBody>
      </p:sp>
      <p:sp>
        <p:nvSpPr>
          <p:cNvPr id="3" name="2 Título"/>
          <p:cNvSpPr>
            <a:spLocks noGrp="1"/>
          </p:cNvSpPr>
          <p:nvPr>
            <p:ph type="title"/>
          </p:nvPr>
        </p:nvSpPr>
        <p:spPr>
          <a:ln w="38100">
            <a:solidFill>
              <a:schemeClr val="tx1"/>
            </a:solidFill>
          </a:ln>
        </p:spPr>
        <p:txBody>
          <a:bodyPr/>
          <a:lstStyle/>
          <a:p>
            <a:r>
              <a:rPr lang="es-AR" dirty="0" smtClean="0"/>
              <a:t>PRUEBA (art 1019)</a:t>
            </a:r>
            <a:endParaRPr lang="es-AR" sz="3600" dirty="0"/>
          </a:p>
        </p:txBody>
      </p:sp>
    </p:spTree>
    <p:extLst>
      <p:ext uri="{BB962C8B-B14F-4D97-AF65-F5344CB8AC3E}">
        <p14:creationId xmlns:p14="http://schemas.microsoft.com/office/powerpoint/2010/main" val="2399059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259" y="332656"/>
            <a:ext cx="8997592" cy="1054250"/>
          </a:xfrm>
        </p:spPr>
        <p:txBody>
          <a:bodyPr/>
          <a:lstStyle/>
          <a:p>
            <a:r>
              <a:rPr lang="es-AR" dirty="0" smtClean="0"/>
              <a:t>ARTICULO </a:t>
            </a:r>
            <a:r>
              <a:rPr lang="es-AR" dirty="0"/>
              <a:t>1020.- </a:t>
            </a:r>
            <a:r>
              <a:rPr lang="es-AR" dirty="0" smtClean="0"/>
              <a:t>Prueba </a:t>
            </a:r>
            <a:r>
              <a:rPr lang="es-AR" dirty="0"/>
              <a:t>de los contratos formales. </a:t>
            </a:r>
          </a:p>
        </p:txBody>
      </p:sp>
      <p:sp>
        <p:nvSpPr>
          <p:cNvPr id="4" name="3 Rectángulo"/>
          <p:cNvSpPr/>
          <p:nvPr/>
        </p:nvSpPr>
        <p:spPr>
          <a:xfrm>
            <a:off x="91511" y="2060848"/>
            <a:ext cx="9305026" cy="2308324"/>
          </a:xfrm>
          <a:prstGeom prst="rect">
            <a:avLst/>
          </a:prstGeom>
        </p:spPr>
        <p:txBody>
          <a:bodyPr wrap="square">
            <a:spAutoFit/>
          </a:bodyPr>
          <a:lstStyle/>
          <a:p>
            <a:endParaRPr lang="es-AR" dirty="0" smtClean="0"/>
          </a:p>
          <a:p>
            <a:endParaRPr lang="es-AR" dirty="0" smtClean="0"/>
          </a:p>
          <a:p>
            <a:endParaRPr lang="es-AR" dirty="0"/>
          </a:p>
          <a:p>
            <a:endParaRPr lang="es-AR" dirty="0" smtClean="0"/>
          </a:p>
          <a:p>
            <a:endParaRPr lang="es-AR" dirty="0"/>
          </a:p>
          <a:p>
            <a:endParaRPr lang="es-AR" dirty="0" smtClean="0"/>
          </a:p>
          <a:p>
            <a:endParaRPr lang="es-AR" dirty="0"/>
          </a:p>
          <a:p>
            <a:endParaRPr lang="es-AR" dirty="0"/>
          </a:p>
        </p:txBody>
      </p:sp>
      <p:sp>
        <p:nvSpPr>
          <p:cNvPr id="3" name="2 Rectángulo"/>
          <p:cNvSpPr/>
          <p:nvPr/>
        </p:nvSpPr>
        <p:spPr>
          <a:xfrm>
            <a:off x="563562" y="2124605"/>
            <a:ext cx="8360924" cy="4647426"/>
          </a:xfrm>
          <a:prstGeom prst="rect">
            <a:avLst/>
          </a:prstGeom>
        </p:spPr>
        <p:txBody>
          <a:bodyPr wrap="square">
            <a:spAutoFit/>
          </a:bodyPr>
          <a:lstStyle/>
          <a:p>
            <a:r>
              <a:rPr lang="es-AR" sz="2400" b="1" dirty="0" smtClean="0">
                <a:solidFill>
                  <a:schemeClr val="accent2">
                    <a:lumMod val="75000"/>
                  </a:schemeClr>
                </a:solidFill>
              </a:rPr>
              <a:t>Los </a:t>
            </a:r>
            <a:r>
              <a:rPr lang="es-AR" sz="2400" b="1" dirty="0">
                <a:solidFill>
                  <a:schemeClr val="accent2">
                    <a:lumMod val="75000"/>
                  </a:schemeClr>
                </a:solidFill>
              </a:rPr>
              <a:t>contratos en los cuales la formalidad es requerida a los fines probatorios </a:t>
            </a:r>
            <a:r>
              <a:rPr lang="es-AR" sz="2400" b="1" dirty="0" smtClean="0">
                <a:solidFill>
                  <a:schemeClr val="accent2">
                    <a:lumMod val="75000"/>
                  </a:schemeClr>
                </a:solidFill>
              </a:rPr>
              <a:t>, </a:t>
            </a:r>
            <a:r>
              <a:rPr lang="es-AR" sz="2800" b="1" u="sng" dirty="0" smtClean="0">
                <a:solidFill>
                  <a:schemeClr val="accent2">
                    <a:lumMod val="75000"/>
                  </a:schemeClr>
                </a:solidFill>
              </a:rPr>
              <a:t>pueden </a:t>
            </a:r>
            <a:r>
              <a:rPr lang="es-AR" sz="2800" b="1" u="sng" dirty="0">
                <a:solidFill>
                  <a:schemeClr val="accent2">
                    <a:lumMod val="75000"/>
                  </a:schemeClr>
                </a:solidFill>
              </a:rPr>
              <a:t>ser probados por otros medios</a:t>
            </a:r>
            <a:r>
              <a:rPr lang="es-AR" sz="2400" b="1" dirty="0">
                <a:solidFill>
                  <a:schemeClr val="accent2">
                    <a:lumMod val="75000"/>
                  </a:schemeClr>
                </a:solidFill>
              </a:rPr>
              <a:t>, inclusive por testigos, si hay imposibilidad de obtener la prueba de haber sido cumplida la formalidad o si existe principio de prueba instrumental, o comienzo de ejecución.</a:t>
            </a:r>
          </a:p>
          <a:p>
            <a:endParaRPr lang="es-AR" sz="2400" b="1" dirty="0" smtClean="0">
              <a:solidFill>
                <a:schemeClr val="accent2">
                  <a:lumMod val="75000"/>
                </a:schemeClr>
              </a:solidFill>
            </a:endParaRPr>
          </a:p>
          <a:p>
            <a:endParaRPr lang="es-AR" sz="2400" b="1" dirty="0">
              <a:solidFill>
                <a:schemeClr val="accent2">
                  <a:lumMod val="75000"/>
                </a:schemeClr>
              </a:solidFill>
            </a:endParaRPr>
          </a:p>
          <a:p>
            <a:r>
              <a:rPr lang="es-AR" sz="2400" b="1" dirty="0">
                <a:solidFill>
                  <a:schemeClr val="accent2">
                    <a:lumMod val="75000"/>
                  </a:schemeClr>
                </a:solidFill>
              </a:rPr>
              <a:t>Se considera principio de prueba instrumental </a:t>
            </a:r>
            <a:r>
              <a:rPr lang="es-AR" sz="2400" b="1" u="sng" dirty="0">
                <a:solidFill>
                  <a:schemeClr val="accent2">
                    <a:lumMod val="75000"/>
                  </a:schemeClr>
                </a:solidFill>
              </a:rPr>
              <a:t>cualquier instrumento que emane de la otra parte</a:t>
            </a:r>
            <a:r>
              <a:rPr lang="es-AR" sz="2400" b="1" dirty="0">
                <a:solidFill>
                  <a:schemeClr val="accent2">
                    <a:lumMod val="75000"/>
                  </a:schemeClr>
                </a:solidFill>
              </a:rPr>
              <a:t>, de su causante o de parte interesada en el asunto, que haga verosímil la existencia del contrato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213703"/>
            <a:ext cx="2094491" cy="91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913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53807"/>
            <a:ext cx="7745505" cy="4204989"/>
          </a:xfrm>
        </p:spPr>
        <p:txBody>
          <a:bodyPr>
            <a:normAutofit/>
          </a:bodyPr>
          <a:lstStyle/>
          <a:p>
            <a:pPr marL="0" indent="0" algn="ctr">
              <a:buNone/>
            </a:pPr>
            <a:r>
              <a:rPr lang="es-ES" sz="5400" dirty="0">
                <a:solidFill>
                  <a:srgbClr val="895D1D"/>
                </a:solidFill>
                <a:latin typeface="Times New Roman"/>
                <a:ea typeface="Times New Roman"/>
                <a:cs typeface="+mj-cs"/>
              </a:rPr>
              <a:t>Análisis de la formación del </a:t>
            </a:r>
            <a:r>
              <a:rPr lang="es-ES" sz="5400" dirty="0" smtClean="0">
                <a:solidFill>
                  <a:srgbClr val="895D1D"/>
                </a:solidFill>
                <a:latin typeface="Times New Roman"/>
                <a:ea typeface="Times New Roman"/>
                <a:cs typeface="+mj-cs"/>
              </a:rPr>
              <a:t>consentimiento</a:t>
            </a:r>
          </a:p>
          <a:p>
            <a:pPr algn="just"/>
            <a:r>
              <a:rPr lang="es-AR" dirty="0" smtClean="0">
                <a:solidFill>
                  <a:srgbClr val="000000"/>
                </a:solidFill>
                <a:latin typeface="Gill Sans"/>
              </a:rPr>
              <a:t> Los </a:t>
            </a:r>
            <a:r>
              <a:rPr lang="es-AR" dirty="0">
                <a:solidFill>
                  <a:srgbClr val="000000"/>
                </a:solidFill>
                <a:latin typeface="Gill Sans"/>
              </a:rPr>
              <a:t>contratos se </a:t>
            </a:r>
            <a:r>
              <a:rPr lang="es-AR" sz="2800" i="1" dirty="0" smtClean="0">
                <a:solidFill>
                  <a:srgbClr val="C00000"/>
                </a:solidFill>
                <a:latin typeface="Gill Sans"/>
              </a:rPr>
              <a:t>CONCLUYEN</a:t>
            </a:r>
            <a:r>
              <a:rPr lang="es-AR" sz="2800" dirty="0" smtClean="0">
                <a:solidFill>
                  <a:srgbClr val="C00000"/>
                </a:solidFill>
                <a:latin typeface="Gill Sans"/>
              </a:rPr>
              <a:t> – SE FORMAN </a:t>
            </a:r>
            <a:r>
              <a:rPr lang="es-AR" dirty="0" smtClean="0">
                <a:solidFill>
                  <a:srgbClr val="000000"/>
                </a:solidFill>
                <a:latin typeface="Gill Sans"/>
              </a:rPr>
              <a:t>con </a:t>
            </a:r>
            <a:r>
              <a:rPr lang="es-AR" dirty="0">
                <a:solidFill>
                  <a:srgbClr val="000000"/>
                </a:solidFill>
                <a:latin typeface="Gill Sans"/>
              </a:rPr>
              <a:t>la recepción de la </a:t>
            </a:r>
            <a:r>
              <a:rPr lang="es-AR" sz="2800" dirty="0" smtClean="0">
                <a:solidFill>
                  <a:srgbClr val="C00000"/>
                </a:solidFill>
                <a:latin typeface="Gill Sans"/>
              </a:rPr>
              <a:t>ACEPTACIÓN DE UNA OFERTA </a:t>
            </a:r>
            <a:r>
              <a:rPr lang="es-AR" dirty="0" smtClean="0">
                <a:solidFill>
                  <a:srgbClr val="000000"/>
                </a:solidFill>
                <a:latin typeface="Gill Sans"/>
              </a:rPr>
              <a:t>o </a:t>
            </a:r>
            <a:r>
              <a:rPr lang="es-AR" dirty="0">
                <a:solidFill>
                  <a:srgbClr val="000000"/>
                </a:solidFill>
                <a:latin typeface="Gill Sans"/>
              </a:rPr>
              <a:t>por una </a:t>
            </a:r>
            <a:r>
              <a:rPr lang="es-AR" u="sng" dirty="0">
                <a:solidFill>
                  <a:srgbClr val="000000"/>
                </a:solidFill>
                <a:latin typeface="Gill Sans"/>
              </a:rPr>
              <a:t>conducta de las partes </a:t>
            </a:r>
            <a:r>
              <a:rPr lang="es-AR" dirty="0">
                <a:solidFill>
                  <a:srgbClr val="000000"/>
                </a:solidFill>
                <a:latin typeface="Gill Sans"/>
              </a:rPr>
              <a:t>que sea suficiente para demostrar la existencia de un </a:t>
            </a:r>
            <a:r>
              <a:rPr lang="es-AR" dirty="0" smtClean="0">
                <a:solidFill>
                  <a:srgbClr val="000000"/>
                </a:solidFill>
                <a:latin typeface="Gill Sans"/>
              </a:rPr>
              <a:t>acuerdo</a:t>
            </a:r>
            <a:r>
              <a:rPr lang="es-AR" dirty="0">
                <a:solidFill>
                  <a:srgbClr val="000000"/>
                </a:solidFill>
                <a:latin typeface="Gill Sans"/>
              </a:rPr>
              <a:t>. </a:t>
            </a:r>
            <a:r>
              <a:rPr lang="es-AR" dirty="0" smtClean="0">
                <a:solidFill>
                  <a:srgbClr val="000000"/>
                </a:solidFill>
                <a:latin typeface="Gill Sans"/>
              </a:rPr>
              <a:t>(art 971)</a:t>
            </a:r>
            <a:endParaRPr lang="es-AR" dirty="0">
              <a:solidFill>
                <a:srgbClr val="FF0000"/>
              </a:solidFill>
            </a:endParaRPr>
          </a:p>
        </p:txBody>
      </p:sp>
      <p:sp>
        <p:nvSpPr>
          <p:cNvPr id="3" name="2 Título"/>
          <p:cNvSpPr>
            <a:spLocks noGrp="1"/>
          </p:cNvSpPr>
          <p:nvPr>
            <p:ph type="title"/>
          </p:nvPr>
        </p:nvSpPr>
        <p:spPr>
          <a:xfrm>
            <a:off x="539552" y="0"/>
            <a:ext cx="7756263" cy="1054250"/>
          </a:xfrm>
        </p:spPr>
        <p:txBody>
          <a:bodyPr/>
          <a:lstStyle/>
          <a:p>
            <a:pPr algn="l"/>
            <a:r>
              <a:rPr lang="es-ES" u="sng" dirty="0">
                <a:solidFill>
                  <a:schemeClr val="accent1">
                    <a:lumMod val="50000"/>
                  </a:schemeClr>
                </a:solidFill>
                <a:latin typeface="Times New Roman"/>
                <a:ea typeface="Times New Roman"/>
              </a:rPr>
              <a:t>Consentimiento</a:t>
            </a:r>
            <a:r>
              <a:rPr lang="es-ES" dirty="0" smtClean="0">
                <a:latin typeface="Times New Roman"/>
                <a:ea typeface="Times New Roman"/>
              </a:rPr>
              <a:t>:</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686614"/>
            <a:ext cx="338437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5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arn(inVertical)">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2132856"/>
            <a:ext cx="8501081" cy="4536504"/>
          </a:xfrm>
        </p:spPr>
        <p:txBody>
          <a:bodyPr>
            <a:normAutofit/>
          </a:bodyPr>
          <a:lstStyle/>
          <a:p>
            <a:pPr lvl="0" algn="just">
              <a:lnSpc>
                <a:spcPct val="150000"/>
              </a:lnSpc>
              <a:buClr>
                <a:srgbClr val="873624"/>
              </a:buClr>
            </a:pPr>
            <a:endParaRPr lang="es-ES" sz="2200" b="1" u="sng" dirty="0" smtClean="0">
              <a:solidFill>
                <a:prstClr val="black">
                  <a:lumMod val="85000"/>
                  <a:lumOff val="15000"/>
                </a:prstClr>
              </a:solidFill>
              <a:latin typeface="Arial"/>
              <a:ea typeface="Times New Roman"/>
            </a:endParaRPr>
          </a:p>
          <a:p>
            <a:pPr lvl="0" algn="ctr">
              <a:lnSpc>
                <a:spcPct val="150000"/>
              </a:lnSpc>
              <a:buClr>
                <a:srgbClr val="873624"/>
              </a:buClr>
            </a:pPr>
            <a:r>
              <a:rPr lang="es-AR" dirty="0" smtClean="0">
                <a:solidFill>
                  <a:srgbClr val="000000"/>
                </a:solidFill>
                <a:latin typeface="Gill Sans"/>
              </a:rPr>
              <a:t>. </a:t>
            </a:r>
            <a:r>
              <a:rPr lang="es-AR" sz="2800" dirty="0">
                <a:solidFill>
                  <a:srgbClr val="000000"/>
                </a:solidFill>
                <a:latin typeface="Gill Sans"/>
              </a:rPr>
              <a:t>E</a:t>
            </a:r>
            <a:r>
              <a:rPr lang="es-AR" sz="2800" dirty="0" smtClean="0">
                <a:solidFill>
                  <a:srgbClr val="000000"/>
                </a:solidFill>
                <a:latin typeface="Gill Sans"/>
              </a:rPr>
              <a:t>s </a:t>
            </a:r>
            <a:r>
              <a:rPr lang="es-AR" sz="2800" dirty="0">
                <a:solidFill>
                  <a:srgbClr val="000000"/>
                </a:solidFill>
                <a:latin typeface="Gill Sans"/>
              </a:rPr>
              <a:t>la </a:t>
            </a:r>
            <a:r>
              <a:rPr lang="es-AR" sz="2800" b="1" u="sng" dirty="0">
                <a:solidFill>
                  <a:schemeClr val="accent2">
                    <a:lumMod val="75000"/>
                  </a:schemeClr>
                </a:solidFill>
                <a:latin typeface="Gill Sans"/>
              </a:rPr>
              <a:t>manifestación</a:t>
            </a:r>
            <a:r>
              <a:rPr lang="es-AR" sz="2800" dirty="0">
                <a:solidFill>
                  <a:srgbClr val="000000"/>
                </a:solidFill>
                <a:latin typeface="Gill Sans"/>
              </a:rPr>
              <a:t> dirigida a persona determinada o determinable, con la </a:t>
            </a:r>
            <a:r>
              <a:rPr lang="es-AR" sz="2800" b="1" dirty="0">
                <a:solidFill>
                  <a:schemeClr val="accent2">
                    <a:lumMod val="75000"/>
                  </a:schemeClr>
                </a:solidFill>
                <a:latin typeface="Gill Sans"/>
              </a:rPr>
              <a:t>intención de obligarse </a:t>
            </a:r>
            <a:r>
              <a:rPr lang="es-AR" sz="2800" dirty="0">
                <a:solidFill>
                  <a:srgbClr val="000000"/>
                </a:solidFill>
                <a:latin typeface="Gill Sans"/>
              </a:rPr>
              <a:t>y con las precisiones necesarias para establecer los efectos que debe producir de ser aceptada.</a:t>
            </a:r>
            <a:r>
              <a:rPr lang="es-AR" sz="2800" dirty="0"/>
              <a:t/>
            </a:r>
            <a:br>
              <a:rPr lang="es-AR" sz="2800" dirty="0"/>
            </a:br>
            <a:endParaRPr lang="es-AR" sz="2800" dirty="0"/>
          </a:p>
        </p:txBody>
      </p:sp>
      <p:sp>
        <p:nvSpPr>
          <p:cNvPr id="3" name="2 Título"/>
          <p:cNvSpPr>
            <a:spLocks noGrp="1"/>
          </p:cNvSpPr>
          <p:nvPr>
            <p:ph type="title"/>
          </p:nvPr>
        </p:nvSpPr>
        <p:spPr>
          <a:xfrm>
            <a:off x="24900" y="332656"/>
            <a:ext cx="9119100" cy="1054250"/>
          </a:xfrm>
        </p:spPr>
        <p:txBody>
          <a:bodyPr/>
          <a:lstStyle/>
          <a:p>
            <a:r>
              <a:rPr lang="es-AR" sz="4800" dirty="0" smtClean="0">
                <a:solidFill>
                  <a:schemeClr val="accent2">
                    <a:lumMod val="75000"/>
                  </a:schemeClr>
                </a:solidFill>
                <a:latin typeface="Gill Sans"/>
              </a:rPr>
              <a:t>El Código Civil define “Oferta”</a:t>
            </a:r>
            <a:r>
              <a:rPr lang="es-AR" sz="4400" dirty="0" smtClean="0"/>
              <a:t/>
            </a:r>
            <a:br>
              <a:rPr lang="es-AR" sz="4400" dirty="0" smtClean="0"/>
            </a:br>
            <a:endParaRPr lang="es-AR"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1461">
            <a:off x="3878950" y="1241378"/>
            <a:ext cx="1849379" cy="114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82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8636038" cy="1562700"/>
          </a:xfrm>
        </p:spPr>
        <p:txBody>
          <a:bodyPr/>
          <a:lstStyle/>
          <a:p>
            <a:pPr marL="457200" indent="-457200">
              <a:buFont typeface="Arial" panose="020B0604020202020204" pitchFamily="34" charset="0"/>
              <a:buChar char="•"/>
            </a:pPr>
            <a:r>
              <a:rPr lang="es-AR" sz="3200" dirty="0" smtClean="0">
                <a:solidFill>
                  <a:srgbClr val="C00000"/>
                </a:solidFill>
              </a:rPr>
              <a:t>OFERTA</a:t>
            </a:r>
            <a:r>
              <a:rPr lang="es-AR" sz="3200" dirty="0" smtClean="0"/>
              <a:t>!! </a:t>
            </a:r>
            <a:br>
              <a:rPr lang="es-AR" sz="3200" dirty="0" smtClean="0"/>
            </a:br>
            <a:r>
              <a:rPr lang="es-AR" sz="2800" b="1" dirty="0" smtClean="0"/>
              <a:t>DIRIGIDA A PERSONA DETERMINADA  CON INTENCION DE OBLIGARSE </a:t>
            </a:r>
            <a:r>
              <a:rPr lang="es-AR" dirty="0" smtClean="0"/>
              <a:t>!</a:t>
            </a:r>
            <a:endParaRPr lang="es-AR" dirty="0"/>
          </a:p>
        </p:txBody>
      </p:sp>
      <p:pic>
        <p:nvPicPr>
          <p:cNvPr id="3" name="Imagen 2"/>
          <p:cNvPicPr>
            <a:picLocks noChangeAspect="1"/>
          </p:cNvPicPr>
          <p:nvPr/>
        </p:nvPicPr>
        <p:blipFill>
          <a:blip r:embed="rId2"/>
          <a:stretch>
            <a:fillRect/>
          </a:stretch>
        </p:blipFill>
        <p:spPr>
          <a:xfrm>
            <a:off x="1475656" y="2348880"/>
            <a:ext cx="6336704" cy="2952328"/>
          </a:xfrm>
          <a:prstGeom prst="rect">
            <a:avLst/>
          </a:prstGeom>
        </p:spPr>
      </p:pic>
      <p:sp>
        <p:nvSpPr>
          <p:cNvPr id="5" name="Rectángulo redondeado 4"/>
          <p:cNvSpPr/>
          <p:nvPr/>
        </p:nvSpPr>
        <p:spPr>
          <a:xfrm>
            <a:off x="339323" y="5445224"/>
            <a:ext cx="8609370" cy="1238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solidFill>
                  <a:srgbClr val="FFFF00"/>
                </a:solidFill>
              </a:rPr>
              <a:t>SE DIFERENCIA DE LA OFERTA AL PUBLICO/OPCION CONTRACUAL/TRATATIVAS PREVIAS </a:t>
            </a:r>
            <a:endParaRPr lang="es-AR" sz="2400" b="1" dirty="0">
              <a:solidFill>
                <a:srgbClr val="FFFF00"/>
              </a:solidFill>
            </a:endParaRPr>
          </a:p>
        </p:txBody>
      </p:sp>
    </p:spTree>
    <p:extLst>
      <p:ext uri="{BB962C8B-B14F-4D97-AF65-F5344CB8AC3E}">
        <p14:creationId xmlns:p14="http://schemas.microsoft.com/office/powerpoint/2010/main" val="81279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4643" y="-459432"/>
            <a:ext cx="7754713" cy="1910716"/>
          </a:xfrm>
        </p:spPr>
        <p:txBody>
          <a:bodyPr/>
          <a:lstStyle/>
          <a:p>
            <a:r>
              <a:rPr lang="es-AR" dirty="0" smtClean="0"/>
              <a:t>LA ACEPTACION</a:t>
            </a:r>
            <a:endParaRPr lang="es-AR" dirty="0"/>
          </a:p>
        </p:txBody>
      </p:sp>
      <p:sp>
        <p:nvSpPr>
          <p:cNvPr id="3" name="2 Marcador de texto"/>
          <p:cNvSpPr>
            <a:spLocks noGrp="1"/>
          </p:cNvSpPr>
          <p:nvPr>
            <p:ph type="body" idx="1"/>
          </p:nvPr>
        </p:nvSpPr>
        <p:spPr>
          <a:xfrm>
            <a:off x="683568" y="4005064"/>
            <a:ext cx="7734747" cy="1500187"/>
          </a:xfrm>
        </p:spPr>
        <p:txBody>
          <a:bodyPr>
            <a:noAutofit/>
          </a:bodyPr>
          <a:lstStyle/>
          <a:p>
            <a:r>
              <a:rPr lang="es-AR" sz="6000" b="1" i="1" dirty="0" smtClean="0"/>
              <a:t>PERFECCIONA EL CONTRATO</a:t>
            </a:r>
            <a:endParaRPr lang="es-AR" sz="6000"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700" y="1484784"/>
            <a:ext cx="5040560" cy="224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0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3789040"/>
            <a:ext cx="8119864" cy="5158879"/>
          </a:xfrm>
        </p:spPr>
        <p:txBody>
          <a:bodyPr/>
          <a:lstStyle/>
          <a:p>
            <a:pPr>
              <a:tabLst>
                <a:tab pos="3052763" algn="l"/>
              </a:tabLst>
            </a:pPr>
            <a:r>
              <a:rPr lang="es-AR" sz="2000" dirty="0" smtClean="0">
                <a:solidFill>
                  <a:srgbClr val="000000"/>
                </a:solidFill>
                <a:latin typeface="Arial"/>
              </a:rPr>
              <a:t/>
            </a:r>
            <a:br>
              <a:rPr lang="es-AR" sz="2000" dirty="0" smtClean="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2000" dirty="0">
                <a:solidFill>
                  <a:srgbClr val="000000"/>
                </a:solidFill>
                <a:latin typeface="Arial"/>
              </a:rPr>
              <a:t/>
            </a:r>
            <a:br>
              <a:rPr lang="es-AR" sz="2000" dirty="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8000" dirty="0" smtClean="0">
                <a:solidFill>
                  <a:schemeClr val="accent6">
                    <a:lumMod val="50000"/>
                  </a:schemeClr>
                </a:solidFill>
                <a:latin typeface="Gill Sans"/>
              </a:rPr>
              <a:t>Oferta</a:t>
            </a:r>
            <a:r>
              <a:rPr lang="es-AR" sz="2000" dirty="0" smtClean="0">
                <a:solidFill>
                  <a:srgbClr val="000000"/>
                </a:solidFill>
                <a:latin typeface="Arial"/>
              </a:rPr>
              <a:t/>
            </a:r>
            <a:br>
              <a:rPr lang="es-AR" sz="2000" dirty="0" smtClean="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2000" dirty="0" smtClean="0">
                <a:solidFill>
                  <a:srgbClr val="000000"/>
                </a:solidFill>
                <a:latin typeface="Arial"/>
              </a:rPr>
              <a:t/>
            </a:r>
            <a:br>
              <a:rPr lang="es-AR" sz="2000" dirty="0" smtClean="0">
                <a:solidFill>
                  <a:srgbClr val="000000"/>
                </a:solidFill>
                <a:latin typeface="Arial"/>
              </a:rPr>
            </a:br>
            <a:r>
              <a:rPr lang="es-AR" sz="4000" dirty="0" smtClean="0">
                <a:solidFill>
                  <a:srgbClr val="000000"/>
                </a:solidFill>
                <a:latin typeface="Arial"/>
              </a:rPr>
              <a:t>1</a:t>
            </a:r>
            <a:r>
              <a:rPr lang="es-AR" sz="4000" dirty="0">
                <a:solidFill>
                  <a:srgbClr val="000000"/>
                </a:solidFill>
                <a:latin typeface="Arial"/>
              </a:rPr>
              <a:t>. Ofrecimiento para hacer o cumplir una </a:t>
            </a:r>
            <a:r>
              <a:rPr lang="es-AR" sz="4000" dirty="0" smtClean="0">
                <a:solidFill>
                  <a:srgbClr val="000000"/>
                </a:solidFill>
                <a:latin typeface="Arial"/>
              </a:rPr>
              <a:t>cosa. (DRAC)</a:t>
            </a:r>
            <a:br>
              <a:rPr lang="es-AR" sz="4000" dirty="0" smtClean="0">
                <a:solidFill>
                  <a:srgbClr val="000000"/>
                </a:solidFill>
                <a:latin typeface="Arial"/>
              </a:rPr>
            </a:br>
            <a:r>
              <a:rPr lang="es-AR" sz="4000" dirty="0">
                <a:solidFill>
                  <a:srgbClr val="000000"/>
                </a:solidFill>
                <a:latin typeface="Gill Sans"/>
              </a:rPr>
              <a:t/>
            </a:r>
            <a:br>
              <a:rPr lang="es-AR" sz="4000" dirty="0">
                <a:solidFill>
                  <a:srgbClr val="000000"/>
                </a:solidFill>
                <a:latin typeface="Gill Sans"/>
              </a:rPr>
            </a:br>
            <a:r>
              <a:rPr lang="es-AR" sz="4000" dirty="0" smtClean="0">
                <a:solidFill>
                  <a:srgbClr val="000000"/>
                </a:solidFill>
                <a:latin typeface="Gill Sans"/>
              </a:rPr>
              <a:t>2. </a:t>
            </a:r>
            <a:r>
              <a:rPr lang="es-AR" sz="3200" dirty="0" smtClean="0">
                <a:solidFill>
                  <a:srgbClr val="000000"/>
                </a:solidFill>
                <a:latin typeface="Gill Sans"/>
              </a:rPr>
              <a:t>Acción </a:t>
            </a:r>
            <a:r>
              <a:rPr lang="es-AR" sz="3200" dirty="0">
                <a:solidFill>
                  <a:srgbClr val="000000"/>
                </a:solidFill>
                <a:latin typeface="Gill Sans"/>
              </a:rPr>
              <a:t>de ofrecer un producto para su venta, especialmente cuando se ofrece a un precio más bajo de lo normal</a:t>
            </a:r>
            <a:r>
              <a:rPr lang="es-AR" sz="4000" dirty="0" smtClean="0"/>
              <a:t/>
            </a:r>
            <a:br>
              <a:rPr lang="es-AR" sz="4000" dirty="0" smtClean="0"/>
            </a:br>
            <a:r>
              <a:rPr lang="es-AR" sz="2000" dirty="0" smtClean="0"/>
              <a:t/>
            </a:r>
            <a:br>
              <a:rPr lang="es-AR" sz="2000" dirty="0" smtClean="0"/>
            </a:br>
            <a:r>
              <a:rPr lang="es-AR" dirty="0" smtClean="0"/>
              <a:t/>
            </a:r>
            <a:br>
              <a:rPr lang="es-AR" dirty="0" smtClean="0"/>
            </a:br>
            <a:endParaRPr lang="es-AR" dirty="0"/>
          </a:p>
        </p:txBody>
      </p:sp>
      <p:sp>
        <p:nvSpPr>
          <p:cNvPr id="4" name="3 Flecha derecha"/>
          <p:cNvSpPr/>
          <p:nvPr/>
        </p:nvSpPr>
        <p:spPr>
          <a:xfrm rot="5400000">
            <a:off x="1206056" y="2260499"/>
            <a:ext cx="1152126" cy="462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132" y="741638"/>
            <a:ext cx="2520280" cy="201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8575" y="-5176"/>
            <a:ext cx="3152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574" y="1672608"/>
            <a:ext cx="3152775" cy="145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491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2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3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6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8.xml><?xml version="1.0" encoding="utf-8"?>
<a:theme xmlns:a="http://schemas.openxmlformats.org/drawingml/2006/main" name="8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9.xml><?xml version="1.0" encoding="utf-8"?>
<a:theme xmlns:a="http://schemas.openxmlformats.org/drawingml/2006/main" name="7_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5214</TotalTime>
  <Words>2152</Words>
  <Application>Microsoft Office PowerPoint</Application>
  <PresentationFormat>Presentación en pantalla (4:3)</PresentationFormat>
  <Paragraphs>219</Paragraphs>
  <Slides>47</Slides>
  <Notes>6</Notes>
  <HiddenSlides>0</HiddenSlides>
  <MMClips>0</MMClips>
  <ScaleCrop>false</ScaleCrop>
  <HeadingPairs>
    <vt:vector size="6" baseType="variant">
      <vt:variant>
        <vt:lpstr>Fuentes usadas</vt:lpstr>
      </vt:variant>
      <vt:variant>
        <vt:i4>7</vt:i4>
      </vt:variant>
      <vt:variant>
        <vt:lpstr>Tema</vt:lpstr>
      </vt:variant>
      <vt:variant>
        <vt:i4>9</vt:i4>
      </vt:variant>
      <vt:variant>
        <vt:lpstr>Títulos de diapositiva</vt:lpstr>
      </vt:variant>
      <vt:variant>
        <vt:i4>47</vt:i4>
      </vt:variant>
    </vt:vector>
  </HeadingPairs>
  <TitlesOfParts>
    <vt:vector size="63" baseType="lpstr">
      <vt:lpstr>Arial</vt:lpstr>
      <vt:lpstr>Book Antiqua</vt:lpstr>
      <vt:lpstr>Calibri</vt:lpstr>
      <vt:lpstr>Cambria</vt:lpstr>
      <vt:lpstr>Gill Sans</vt:lpstr>
      <vt:lpstr>Times New Roman</vt:lpstr>
      <vt:lpstr>Wingdings</vt:lpstr>
      <vt:lpstr>Cartoné</vt:lpstr>
      <vt:lpstr>Adyacencia</vt:lpstr>
      <vt:lpstr>1_Adyacencia</vt:lpstr>
      <vt:lpstr>1_Cartoné</vt:lpstr>
      <vt:lpstr>2_Cartoné</vt:lpstr>
      <vt:lpstr>3_Cartoné</vt:lpstr>
      <vt:lpstr>6_Cartoné</vt:lpstr>
      <vt:lpstr>8_Cartoné</vt:lpstr>
      <vt:lpstr>7_Cartoné</vt:lpstr>
      <vt:lpstr>Con - tratos</vt:lpstr>
      <vt:lpstr>UNIDAD 2 “Elementos Esenciales de los contratos”              </vt:lpstr>
      <vt:lpstr>Elementos del contrato</vt:lpstr>
      <vt:lpstr>Voluntad y declaración </vt:lpstr>
      <vt:lpstr>Consentimiento:</vt:lpstr>
      <vt:lpstr>El Código Civil define “Oferta” </vt:lpstr>
      <vt:lpstr>OFERTA!!  DIRIGIDA A PERSONA DETERMINADA  CON INTENCION DE OBLIGARSE !</vt:lpstr>
      <vt:lpstr>LA ACEPTACION</vt:lpstr>
      <vt:lpstr>       Oferta     1. Ofrecimiento para hacer o cumplir una cosa. (DRAC)  2. Acción de ofrecer un producto para su venta, especialmente cuando se ofrece a un precio más bajo de lo normal   </vt:lpstr>
      <vt:lpstr>ARTICULO 973.  Invitación a ofertar. -</vt:lpstr>
      <vt:lpstr>Fuerza Obligatoria ARTICULO 974.- </vt:lpstr>
      <vt:lpstr> Manifestación de la voluntad</vt:lpstr>
      <vt:lpstr>Oferta entre  Presentes/Ausentes</vt:lpstr>
      <vt:lpstr>Presentación de PowerPoint</vt:lpstr>
      <vt:lpstr> Retractación de la oferta </vt:lpstr>
      <vt:lpstr>ACEPTACION </vt:lpstr>
      <vt:lpstr>MODOS  DE ACEPTACION</vt:lpstr>
      <vt:lpstr>ARTICULO 982 -Acuerdo parcial.</vt:lpstr>
      <vt:lpstr> Contrato Plurilateral.  ARTICULO   977 </vt:lpstr>
      <vt:lpstr>   ARTICULO 980.- Perfeccionamiento </vt:lpstr>
      <vt:lpstr>CONTRATOS ENTRE PRESENTE Y AUSENTES Recepción de la manifestación de la voluntad </vt:lpstr>
      <vt:lpstr>INTERPRETACION RESTRICTIVA</vt:lpstr>
      <vt:lpstr>  </vt:lpstr>
      <vt:lpstr>LOS CONTRATOS REALIZADOS POR INCAPACES</vt:lpstr>
      <vt:lpstr>Inhabilidades para contratar.</vt:lpstr>
      <vt:lpstr> Inhabilidades especiales.  No pueden contratar en interés propio:</vt:lpstr>
      <vt:lpstr>Efectos de la nulidad del contrato.</vt:lpstr>
      <vt:lpstr>  </vt:lpstr>
      <vt:lpstr>Objetos determinados licito, posible, susceptible de valoración económica</vt:lpstr>
      <vt:lpstr>NO PUEDEN SER OBJETO</vt:lpstr>
      <vt:lpstr>Cosas litigiosas, gravadas, embargadas</vt:lpstr>
      <vt:lpstr>DETERMINACION</vt:lpstr>
      <vt:lpstr>Contratos de larga duración. </vt:lpstr>
      <vt:lpstr>  </vt:lpstr>
      <vt:lpstr>“LA CAUSA”</vt:lpstr>
      <vt:lpstr>EXISTENCIA DE CAUSA</vt:lpstr>
      <vt:lpstr> a) su causa es contraria a la moral, al orden público, a las buenas costumbres.    b) ambas partes lo han concluido por un motivo ilícito o inmoral común.  Si sólo una de ellas ha obrado por un motivo ilícito o inmoral, no tiene derecho a invocar el contrato frente a la otra, pero ésta puede reclamar lo que ha dado, sin obligación de cumplir lo que ha ofrecido.</vt:lpstr>
      <vt:lpstr>  </vt:lpstr>
      <vt:lpstr>PRINCIPIO GENERAL</vt:lpstr>
      <vt:lpstr>Escritura pública. </vt:lpstr>
      <vt:lpstr>Presentación de PowerPoint</vt:lpstr>
      <vt:lpstr>MODIFICACIONES</vt:lpstr>
      <vt:lpstr>OTORGAMIENTO PENDIENTE </vt:lpstr>
      <vt:lpstr>CAPITULO 8</vt:lpstr>
      <vt:lpstr>Forma y Prueba</vt:lpstr>
      <vt:lpstr>PRUEBA (art 1019)</vt:lpstr>
      <vt:lpstr>ARTICULO 1020.- Prueba de los contratos formales.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 tratos</dc:title>
  <dc:creator>Rosana</dc:creator>
  <cp:lastModifiedBy>user</cp:lastModifiedBy>
  <cp:revision>101</cp:revision>
  <dcterms:created xsi:type="dcterms:W3CDTF">2015-05-02T21:56:38Z</dcterms:created>
  <dcterms:modified xsi:type="dcterms:W3CDTF">2023-04-18T03:50:32Z</dcterms:modified>
</cp:coreProperties>
</file>