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48"/>
  </p:notesMasterIdLst>
  <p:sldIdLst>
    <p:sldId id="257" r:id="rId3"/>
    <p:sldId id="348" r:id="rId4"/>
    <p:sldId id="306" r:id="rId5"/>
    <p:sldId id="310" r:id="rId6"/>
    <p:sldId id="308" r:id="rId7"/>
    <p:sldId id="309" r:id="rId8"/>
    <p:sldId id="349" r:id="rId9"/>
    <p:sldId id="350" r:id="rId10"/>
    <p:sldId id="351" r:id="rId11"/>
    <p:sldId id="311" r:id="rId12"/>
    <p:sldId id="312" r:id="rId13"/>
    <p:sldId id="313" r:id="rId14"/>
    <p:sldId id="314" r:id="rId15"/>
    <p:sldId id="318" r:id="rId16"/>
    <p:sldId id="319" r:id="rId17"/>
    <p:sldId id="315" r:id="rId18"/>
    <p:sldId id="317" r:id="rId19"/>
    <p:sldId id="320" r:id="rId20"/>
    <p:sldId id="321" r:id="rId21"/>
    <p:sldId id="323" r:id="rId22"/>
    <p:sldId id="324" r:id="rId23"/>
    <p:sldId id="326" r:id="rId24"/>
    <p:sldId id="327" r:id="rId25"/>
    <p:sldId id="328" r:id="rId26"/>
    <p:sldId id="329" r:id="rId27"/>
    <p:sldId id="259" r:id="rId28"/>
    <p:sldId id="330" r:id="rId29"/>
    <p:sldId id="331" r:id="rId30"/>
    <p:sldId id="332" r:id="rId31"/>
    <p:sldId id="334" r:id="rId32"/>
    <p:sldId id="333" r:id="rId33"/>
    <p:sldId id="340" r:id="rId34"/>
    <p:sldId id="338" r:id="rId35"/>
    <p:sldId id="341" r:id="rId36"/>
    <p:sldId id="342" r:id="rId37"/>
    <p:sldId id="337" r:id="rId38"/>
    <p:sldId id="346" r:id="rId39"/>
    <p:sldId id="347" r:id="rId40"/>
    <p:sldId id="345" r:id="rId41"/>
    <p:sldId id="344" r:id="rId42"/>
    <p:sldId id="335" r:id="rId43"/>
    <p:sldId id="339" r:id="rId44"/>
    <p:sldId id="336" r:id="rId45"/>
    <p:sldId id="343" r:id="rId46"/>
    <p:sldId id="325" r:id="rId4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69" d="100"/>
          <a:sy n="69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53971-0D20-48EF-A7BA-62FBC7EA47F5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44DFC-0B30-427F-B745-CE502A674B5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597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044DFC-0B30-427F-B745-CE502A674B58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754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D85C0F-EA48-47A2-886D-6B9F312B6E37}" type="datetimeFigureOut">
              <a:rPr lang="es-AR" smtClean="0">
                <a:solidFill>
                  <a:srgbClr val="ECE9C6"/>
                </a:solidFill>
              </a:rPr>
              <a:pPr/>
              <a:t>18/8/2026</a:t>
            </a:fld>
            <a:endParaRPr lang="es-AR">
              <a:solidFill>
                <a:srgbClr val="ECE9C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ECE9C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8550D8-DD5B-4750-8C93-5F303B1BC299}" type="slidenum">
              <a:rPr lang="es-AR" smtClean="0">
                <a:solidFill>
                  <a:srgbClr val="ECE9C6"/>
                </a:solidFill>
              </a:rPr>
              <a:pPr/>
              <a:t>‹Nº›</a:t>
            </a:fld>
            <a:endParaRPr lang="es-AR">
              <a:solidFill>
                <a:srgbClr val="ECE9C6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rgbClr val="ECE9C6">
                        <a:alpha val="60000"/>
                      </a:srgbClr>
                    </a:solidFill>
                  </a:ln>
                  <a:solidFill>
                    <a:srgbClr val="ECE9C6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200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9116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848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73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018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781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47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39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88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1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895D1D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7424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11588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56878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014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0117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948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5708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7415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04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97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624680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7968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0D85C0F-EA48-47A2-886D-6B9F312B6E37}" type="datetimeFigureOut">
              <a:rPr lang="es-AR" smtClean="0">
                <a:solidFill>
                  <a:srgbClr val="895D1D"/>
                </a:solidFill>
              </a:rPr>
              <a:pPr/>
              <a:t>18/8/2026</a:t>
            </a:fld>
            <a:endParaRPr lang="es-AR">
              <a:solidFill>
                <a:srgbClr val="895D1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AR">
              <a:solidFill>
                <a:srgbClr val="895D1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88550D8-DD5B-4750-8C93-5F303B1BC299}" type="slidenum">
              <a:rPr lang="es-AR" smtClean="0">
                <a:solidFill>
                  <a:srgbClr val="895D1D"/>
                </a:solidFill>
              </a:rPr>
              <a:pPr/>
              <a:t>‹Nº›</a:t>
            </a:fld>
            <a:endParaRPr lang="es-AR">
              <a:solidFill>
                <a:srgbClr val="895D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7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3028CD4-ED7B-497C-AB83-AE41EEE7C628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AR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E29281EF-80B1-4F20-8F38-9572DDF0C73B}" type="datetimeFigureOut">
              <a:rPr lang="es-AR" smtClean="0">
                <a:solidFill>
                  <a:srgbClr val="DFDCB7"/>
                </a:solidFill>
              </a:rPr>
              <a:pPr/>
              <a:t>18/8/2026</a:t>
            </a:fld>
            <a:endParaRPr lang="es-AR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15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0449" y="1165080"/>
            <a:ext cx="8643102" cy="1731982"/>
          </a:xfrm>
        </p:spPr>
        <p:txBody>
          <a:bodyPr/>
          <a:lstStyle/>
          <a:p>
            <a:br>
              <a:rPr lang="es-AR" dirty="0"/>
            </a:br>
            <a:r>
              <a:rPr lang="es-AR" sz="4400" dirty="0"/>
              <a:t>UNIDAD III </a:t>
            </a:r>
            <a:br>
              <a:rPr lang="es-AR" sz="4400" dirty="0"/>
            </a:br>
            <a:br>
              <a:rPr lang="es-AR" sz="4400" dirty="0"/>
            </a:br>
            <a:r>
              <a:rPr lang="es-AR" sz="4400" dirty="0"/>
              <a:t>DERECHOS PERSONALISIMOS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94032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s-AR" dirty="0"/>
              <a:t>-Derecho Privado I- </a:t>
            </a:r>
          </a:p>
          <a:p>
            <a:endParaRPr lang="es-AR" dirty="0"/>
          </a:p>
          <a:p>
            <a:r>
              <a:rPr lang="es-AR" dirty="0"/>
              <a:t>Carrera de “CIENCIAS ECONOMICAS”</a:t>
            </a:r>
          </a:p>
          <a:p>
            <a:endParaRPr lang="es-AR" dirty="0"/>
          </a:p>
          <a:p>
            <a:r>
              <a:rPr lang="es-AR" sz="3000" dirty="0"/>
              <a:t>Año 2026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588594" y="5805264"/>
            <a:ext cx="42484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20000"/>
              </a:spcBef>
              <a:buClr>
                <a:srgbClr val="873624"/>
              </a:buClr>
            </a:pPr>
            <a:r>
              <a:rPr lang="es-AR" sz="2000" dirty="0" err="1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rPr>
              <a:t>Prof</a:t>
            </a:r>
            <a:r>
              <a:rPr lang="es-AR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rPr>
              <a:t>: María Rosana Toranzo</a:t>
            </a:r>
          </a:p>
          <a:p>
            <a:pPr algn="r">
              <a:spcBef>
                <a:spcPct val="20000"/>
              </a:spcBef>
              <a:buClr>
                <a:srgbClr val="873624"/>
              </a:buClr>
            </a:pPr>
            <a:r>
              <a:rPr lang="es-AR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rPr>
              <a:t>www.rosanatoranzo.com</a:t>
            </a:r>
          </a:p>
        </p:txBody>
      </p:sp>
    </p:spTree>
    <p:extLst>
      <p:ext uri="{BB962C8B-B14F-4D97-AF65-F5344CB8AC3E}">
        <p14:creationId xmlns:p14="http://schemas.microsoft.com/office/powerpoint/2010/main" val="519891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094E36-A91D-3476-AE77-0A55E29A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868" y="1052736"/>
            <a:ext cx="7756263" cy="1054250"/>
          </a:xfrm>
        </p:spPr>
        <p:txBody>
          <a:bodyPr/>
          <a:lstStyle/>
          <a:p>
            <a:r>
              <a:rPr lang="es-MX" sz="4800" dirty="0"/>
              <a:t>DERECHOS Y ACTOS PERSONALÍSIMOS</a:t>
            </a:r>
            <a:br>
              <a:rPr lang="es-MX" dirty="0"/>
            </a:b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49CAF21-BE8B-597A-DB89-973FF646F389}"/>
              </a:ext>
            </a:extLst>
          </p:cNvPr>
          <p:cNvSpPr txBox="1"/>
          <p:nvPr/>
        </p:nvSpPr>
        <p:spPr>
          <a:xfrm>
            <a:off x="539552" y="2139422"/>
            <a:ext cx="811630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Inviolabilidad de la persona humana.</a:t>
            </a:r>
          </a:p>
          <a:p>
            <a:r>
              <a:rPr lang="es-MX" sz="2400" dirty="0"/>
              <a:t>Afectaciones a la dignidad. Derecho a la imagen. Actos peligrosos. </a:t>
            </a:r>
          </a:p>
          <a:p>
            <a:r>
              <a:rPr lang="es-MX" sz="2400" dirty="0"/>
              <a:t>Disposición de derechos personalísimos. Actos de disposición sobre el propio cuerpo. </a:t>
            </a:r>
          </a:p>
          <a:p>
            <a:r>
              <a:rPr lang="es-MX" sz="2400" dirty="0"/>
              <a:t>Prácticas prohibidas.</a:t>
            </a:r>
          </a:p>
          <a:p>
            <a:r>
              <a:rPr lang="es-MX" sz="2400" dirty="0"/>
              <a:t>Investigaciones en seres humanos. Consentimiento informado para actos médicos e investigaciones en salud. </a:t>
            </a:r>
          </a:p>
          <a:p>
            <a:r>
              <a:rPr lang="es-MX" sz="2400" dirty="0"/>
              <a:t>Directivas médicas anticipadas. </a:t>
            </a:r>
          </a:p>
          <a:p>
            <a:r>
              <a:rPr lang="es-MX" sz="2400" dirty="0"/>
              <a:t>Exequias. 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57064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BA18B-1CA9-FA43-8DD4-D0D73105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u="sng" dirty="0"/>
              <a:t>PERSONA</a:t>
            </a:r>
            <a:r>
              <a:rPr lang="es-AR" dirty="0"/>
              <a:t>: Concepto jurídico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B4A488-9205-98C0-48E0-ADCDA2ED0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sz="2800" dirty="0">
                <a:highlight>
                  <a:srgbClr val="FFFF00"/>
                </a:highlight>
              </a:rPr>
              <a:t>HOMBRE/SER HUMANO: </a:t>
            </a:r>
            <a:r>
              <a:rPr lang="es-AR" sz="2800" dirty="0"/>
              <a:t>Concepto que proviene de la Naturaleza, el hombre es </a:t>
            </a:r>
            <a:r>
              <a:rPr lang="es-AR" sz="2800" dirty="0">
                <a:highlight>
                  <a:srgbClr val="FFFF00"/>
                </a:highlight>
              </a:rPr>
              <a:t>PERSONA,</a:t>
            </a:r>
            <a:r>
              <a:rPr lang="es-AR" sz="2800" dirty="0"/>
              <a:t> Cuando el ordenamiento jurídico lo reconoce como tal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34432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E0BE1-64D8-94D9-2C82-DFF65E10C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es-AR" sz="4400" dirty="0"/>
              <a:t>DESVIACIONES </a:t>
            </a:r>
            <a:br>
              <a:rPr lang="es-AR" sz="4400" dirty="0"/>
            </a:br>
            <a:r>
              <a:rPr lang="es-AR" sz="4400" dirty="0"/>
              <a:t>DEL SIGLO XX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E9E74FCA-C66E-E55C-ADFD-C59AFE8090B5}"/>
              </a:ext>
            </a:extLst>
          </p:cNvPr>
          <p:cNvSpPr/>
          <p:nvPr/>
        </p:nvSpPr>
        <p:spPr>
          <a:xfrm>
            <a:off x="495962" y="2204864"/>
            <a:ext cx="7977209" cy="1728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Durante este Siglo Alemania consideraba menos  personas a los ciudadanos de segunda, había un sistema de ciudadanía escalonada y llegaron al ámbito de las NO PERSONAS con Hitler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562999B-C1FE-17BF-7413-18C9A1A1C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513514"/>
            <a:ext cx="2857500" cy="1600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4E47525-57C8-B468-0E0F-3827E00F3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621" y="4525033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72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13F0E-DEC6-7696-D61B-BE46F67AF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868" y="404664"/>
            <a:ext cx="7756263" cy="1054250"/>
          </a:xfrm>
        </p:spPr>
        <p:txBody>
          <a:bodyPr anchor="ctr">
            <a:noAutofit/>
          </a:bodyPr>
          <a:lstStyle/>
          <a:p>
            <a:r>
              <a:rPr lang="es-AR" sz="4000" dirty="0"/>
              <a:t>IUSNATURALISMO-IUSPOSITIVISMO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3EA810-3A79-E411-3315-70694167E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276872"/>
            <a:ext cx="3959296" cy="3877056"/>
          </a:xfrm>
          <a:prstGeom prst="rect">
            <a:avLst/>
          </a:prstGeom>
          <a:noFill/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AE768D5F-5023-86EA-7CE1-16104CD264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84606" y="2273215"/>
            <a:ext cx="3959297" cy="3877056"/>
          </a:xfrm>
        </p:spPr>
        <p:txBody>
          <a:bodyPr>
            <a:normAutofit/>
          </a:bodyPr>
          <a:lstStyle/>
          <a:p>
            <a:r>
              <a:rPr lang="es-AR" b="1" dirty="0"/>
              <a:t>REVIVE EL CONCEPTO DE PERSONA (Siglo XV al XVII) Persona y hombre eran categorías asimilables que el derecho positivo tuvo que Reconocer</a:t>
            </a:r>
          </a:p>
        </p:txBody>
      </p:sp>
    </p:spTree>
    <p:extLst>
      <p:ext uri="{BB962C8B-B14F-4D97-AF65-F5344CB8AC3E}">
        <p14:creationId xmlns:p14="http://schemas.microsoft.com/office/powerpoint/2010/main" val="138777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D7320-E098-261A-0948-84F48B76B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5010" y="2379999"/>
            <a:ext cx="4602040" cy="939610"/>
          </a:xfrm>
        </p:spPr>
        <p:txBody>
          <a:bodyPr/>
          <a:lstStyle/>
          <a:p>
            <a:r>
              <a:rPr lang="es-AR" dirty="0"/>
              <a:t>CSJN -2007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FBDE9AA-D967-045E-197C-C5C8EC002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626" y="3717032"/>
            <a:ext cx="7734747" cy="2893347"/>
          </a:xfrm>
        </p:spPr>
        <p:txBody>
          <a:bodyPr>
            <a:normAutofit/>
          </a:bodyPr>
          <a:lstStyle/>
          <a:p>
            <a:r>
              <a:rPr lang="es-AR" dirty="0">
                <a:highlight>
                  <a:srgbClr val="FFFF00"/>
                </a:highlight>
              </a:rPr>
              <a:t>LA PERSONALIDAD </a:t>
            </a:r>
            <a:r>
              <a:rPr lang="es-AR" dirty="0"/>
              <a:t>NO ES UNA CUALIDAD NATURAL, ALGO QUE EXISTA O PUEDA EXISTIR ANTES QUE TODO </a:t>
            </a:r>
            <a:r>
              <a:rPr lang="es-AR" sz="2800" dirty="0"/>
              <a:t>ORDENAMIENTO JURIDICO y con independencia de este, ES UNA </a:t>
            </a:r>
            <a:r>
              <a:rPr lang="es-AR" sz="2800" dirty="0">
                <a:highlight>
                  <a:srgbClr val="FFFF00"/>
                </a:highlight>
              </a:rPr>
              <a:t>CUALIDAD PURAMENTE JURIDICA</a:t>
            </a:r>
            <a:r>
              <a:rPr lang="es-AR" sz="2800" dirty="0"/>
              <a:t>, algo que el derecho constituye para sus fines particulares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44BFF5D-4A7B-6565-5FAB-4E91E262A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61463"/>
            <a:ext cx="2943021" cy="17145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EFD518C-1E44-FBA7-A526-C91151E89F38}"/>
              </a:ext>
            </a:extLst>
          </p:cNvPr>
          <p:cNvSpPr txBox="1"/>
          <p:nvPr/>
        </p:nvSpPr>
        <p:spPr>
          <a:xfrm>
            <a:off x="4788024" y="441007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Sánchez, Elvira Berta c/ Ministerio de Justicia y Derechos Humanos' (Fallos: 330:2304; sentencia del 22 de mayo de 2007)</a:t>
            </a: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55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EDC709C-6B0E-4897-3AB0-CF5DE940FDCF}"/>
              </a:ext>
            </a:extLst>
          </p:cNvPr>
          <p:cNvSpPr txBox="1"/>
          <p:nvPr/>
        </p:nvSpPr>
        <p:spPr>
          <a:xfrm>
            <a:off x="251520" y="404664"/>
            <a:ext cx="889248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Una chica embarazada, secuestrada y desaparecida durante la dictadura.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El hallazgo: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Muchos años después, encontraron sus restos y se descubre que en su vientre habían huesitos de su bebé, que estaba a punto de nacer cuando ambos murieron.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El problema: El Código  establece que el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Estado debía indemnizar económicamente a los familiares de las personas desaparecidas. La abuela (Elvira) pidió la indemnización por su hija y también por su nieto que no llegó a nacer.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El Ministerio de Justicia le  negó la indemnización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porque el bebé no llegó a nacer, entonces técnicamente no era una 'persona' independiente".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La Corte Justicia  usó la teoría del "avatar legal"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. Dijo: La personalidad la inventamos nosotros para hacer justicia. Si el Derecho Civil dice que hay 'personas por nacer' para protegerlas, y si este bebé fue víctima de un crimen terrible, el Derecho DEBE proteger a esa  persona y su abuela puede ser reparada".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La Corte falló a favor de la abuela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. Preguntas disparadoras para debatir en clase.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Este fallo: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Si la personalidad es algo que el Derecho "construye e inventa", ¿podría el Derecho otorgarle personalidad jurídica a un río o a una selva para protegerlos de la contaminación? (Colombia o Nueva Zelanda,)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¿Podría una Inteligencia Artificial del futuro tener personalidad jurídica si el Derecho decide construírsela?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- Si es un invento del Derecho, ¿en qué momento exacto de la historia el ser humano y la persona empezaron a ser lo mismo? </a:t>
            </a:r>
          </a:p>
        </p:txBody>
      </p:sp>
    </p:spTree>
    <p:extLst>
      <p:ext uri="{BB962C8B-B14F-4D97-AF65-F5344CB8AC3E}">
        <p14:creationId xmlns:p14="http://schemas.microsoft.com/office/powerpoint/2010/main" val="340174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70741-AF7C-32FD-9F5B-BFC9953D3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COLOMBIA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D14296-77BE-5F3D-C08C-CF519145AD74}"/>
              </a:ext>
            </a:extLst>
          </p:cNvPr>
          <p:cNvSpPr txBox="1"/>
          <p:nvPr/>
        </p:nvSpPr>
        <p:spPr>
          <a:xfrm>
            <a:off x="251520" y="2132856"/>
            <a:ext cx="86409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El derecho pasó de ser antropocéntrico (proteger la naturaleza solo porque le sirve al humano) a ECO CÉNTRICO (proteger la naturaleza porque tiene un valor propio que debe respetarse).</a:t>
            </a:r>
            <a:endParaRPr kumimoji="0" lang="es-A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BAE9EE-C43D-E5B0-61B8-541527A8BA1E}"/>
              </a:ext>
            </a:extLst>
          </p:cNvPr>
          <p:cNvSpPr txBox="1"/>
          <p:nvPr/>
        </p:nvSpPr>
        <p:spPr>
          <a:xfrm>
            <a:off x="464626" y="4026300"/>
            <a:ext cx="8203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Sentencia T-622 de 2016, que declaró al Río Atrato como sujeto de derechos.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F62782-EAAC-AC4F-CE3E-33B70D4CC644}"/>
              </a:ext>
            </a:extLst>
          </p:cNvPr>
          <p:cNvSpPr txBox="1"/>
          <p:nvPr/>
        </p:nvSpPr>
        <p:spPr>
          <a:xfrm>
            <a:off x="257223" y="4581128"/>
            <a:ext cx="89319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En Sentencia STC4360 de 2018, la Corte Suprema de Justicia de Colombia declaró a la Amazonía colombiana como "sujeto de derechos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373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FBF323A-0B7C-440B-815D-814D66EF001B}"/>
              </a:ext>
            </a:extLst>
          </p:cNvPr>
          <p:cNvSpPr txBox="1"/>
          <p:nvPr/>
        </p:nvSpPr>
        <p:spPr>
          <a:xfrm>
            <a:off x="179512" y="332656"/>
            <a:ext cx="828092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BOLIVIA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abordó este cambio de paradigma mediante legislación nacional, aprobando la 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Ley de Derechos de la Madre Tierra en 2010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 la Ley de la Madre Tierra y Desarrollo Integral para Vivir Bien en 2012.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173FF8-3744-832D-72D2-A02599AA24BF}"/>
              </a:ext>
            </a:extLst>
          </p:cNvPr>
          <p:cNvSpPr txBox="1"/>
          <p:nvPr/>
        </p:nvSpPr>
        <p:spPr>
          <a:xfrm>
            <a:off x="199006" y="2228671"/>
            <a:ext cx="8261425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NUEVA ZELANDA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Personalidad para Ecosistemas Específicos hizo un acuerdo político y legal histórico con el pueblo indígena de los Maoríes.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 Río </a:t>
            </a:r>
            <a:r>
              <a:rPr kumimoji="0" lang="es-MX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Whanganui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(2017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): Fue reconocido mediante ley del parlamento como una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entidad viva con personalidad jurídica propia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bajo el nombre oficial de Te Awa Tupua.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El Bosque Te </a:t>
            </a:r>
            <a:r>
              <a:rPr kumimoji="0" lang="es-MX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F2B2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Urewera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 (2014):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antiguo parque nacional que dejó de ser propiedad del Gobierno para convertirse en una entidad legal que se posee a sí misma. Ambos ecosistemas cuentan con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tutores nombrados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(representantes del pueblo maorí y del Estado) que los defienden jurídicamente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DC9EEBC-A04C-FBC9-7975-C22E7AD2C2A6}"/>
              </a:ext>
            </a:extLst>
          </p:cNvPr>
          <p:cNvSpPr txBox="1"/>
          <p:nvPr/>
        </p:nvSpPr>
        <p:spPr>
          <a:xfrm>
            <a:off x="35683" y="5109572"/>
            <a:ext cx="8424747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ESPAÑA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 convirtió en el primer país de Europa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en otorgar personalidad jurídica a un ecosistema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natural: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laguna salada del Mar Menor y su cuenca.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Esto se logró por iniciativa popular ciudadana debido al grave deterioro ecológico provocado por la agricultura intensiva y los vertidos urbanos.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583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85370-3F79-0B8D-E2EA-DEAB5A285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34" y="404664"/>
            <a:ext cx="7756263" cy="1054250"/>
          </a:xfrm>
        </p:spPr>
        <p:txBody>
          <a:bodyPr/>
          <a:lstStyle/>
          <a:p>
            <a:r>
              <a:rPr lang="es-AR" dirty="0"/>
              <a:t>Se ha revitalizado el concepto iusnaturalista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63BB42-0D53-7AFC-928B-D827A879514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AR" dirty="0"/>
              <a:t>El derecho se limita a reconocer algo que viene de la naturaleza, el hombre es la persona y siempre es persona y las constituciones reconocen este concepto en virtud del principio de igualdad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72868C9-A9A4-B0E8-8055-1332A6C94D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060928"/>
          </a:xfrm>
        </p:spPr>
        <p:txBody>
          <a:bodyPr/>
          <a:lstStyle/>
          <a:p>
            <a:r>
              <a:rPr lang="es-AR" dirty="0"/>
              <a:t>El CCCN No define a la persona por su capacidad.</a:t>
            </a:r>
          </a:p>
          <a:p>
            <a:pPr marL="0" indent="0">
              <a:buNone/>
            </a:pPr>
            <a:endParaRPr lang="es-AR" dirty="0"/>
          </a:p>
          <a:p>
            <a:r>
              <a:rPr lang="es-AR" dirty="0"/>
              <a:t>hoy solo se es persona por ser </a:t>
            </a:r>
            <a:r>
              <a:rPr lang="es-AR" dirty="0" err="1"/>
              <a:t>SER</a:t>
            </a:r>
            <a:r>
              <a:rPr lang="es-AR" dirty="0"/>
              <a:t> HUMANO</a:t>
            </a:r>
          </a:p>
        </p:txBody>
      </p:sp>
    </p:spTree>
    <p:extLst>
      <p:ext uri="{BB962C8B-B14F-4D97-AF65-F5344CB8AC3E}">
        <p14:creationId xmlns:p14="http://schemas.microsoft.com/office/powerpoint/2010/main" val="78404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D2A5649A-739F-19A5-6561-CF84CF721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665" y="2276872"/>
            <a:ext cx="6696744" cy="3877815"/>
          </a:xfrm>
        </p:spPr>
        <p:txBody>
          <a:bodyPr>
            <a:normAutofit lnSpcReduction="10000"/>
          </a:bodyPr>
          <a:lstStyle/>
          <a:p>
            <a:r>
              <a:rPr lang="es-AR" sz="2800" b="1" dirty="0"/>
              <a:t>NOMBRE</a:t>
            </a:r>
          </a:p>
          <a:p>
            <a:r>
              <a:rPr lang="es-AR" sz="2800" b="1" dirty="0"/>
              <a:t>ESTADO</a:t>
            </a:r>
          </a:p>
          <a:p>
            <a:r>
              <a:rPr lang="es-AR" sz="2800" b="1" dirty="0"/>
              <a:t>CAPACIDAD</a:t>
            </a:r>
          </a:p>
          <a:p>
            <a:r>
              <a:rPr lang="es-AR" sz="2800" b="1" dirty="0"/>
              <a:t>DOMICILIO</a:t>
            </a:r>
          </a:p>
          <a:p>
            <a:r>
              <a:rPr lang="es-AR" sz="2800" b="1" dirty="0"/>
              <a:t>DERECHOS DE LA PERSONALIDAD (honor, imagen, identidad, intimidad) </a:t>
            </a:r>
          </a:p>
          <a:p>
            <a:r>
              <a:rPr lang="es-AR" sz="2800" b="1" dirty="0"/>
              <a:t>PATRIMONIO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CA861B9-0D8E-A9B3-F3EB-259196BC6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570156"/>
            <a:ext cx="8059974" cy="1054250"/>
          </a:xfrm>
        </p:spPr>
        <p:txBody>
          <a:bodyPr/>
          <a:lstStyle/>
          <a:p>
            <a:r>
              <a:rPr lang="es-AR" sz="4800" dirty="0"/>
              <a:t>ATRIBUTOS ESENCIALES</a:t>
            </a:r>
          </a:p>
        </p:txBody>
      </p:sp>
    </p:spTree>
    <p:extLst>
      <p:ext uri="{BB962C8B-B14F-4D97-AF65-F5344CB8AC3E}">
        <p14:creationId xmlns:p14="http://schemas.microsoft.com/office/powerpoint/2010/main" val="170769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AB2FFCB-4724-E9D8-F71C-081A147B3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247" y="2248347"/>
            <a:ext cx="8444753" cy="3877815"/>
          </a:xfrm>
        </p:spPr>
        <p:txBody>
          <a:bodyPr/>
          <a:lstStyle/>
          <a:p>
            <a:r>
              <a:rPr lang="es-AR" dirty="0"/>
              <a:t>LA PERSONA comienza con </a:t>
            </a:r>
            <a:r>
              <a:rPr lang="es-AR" sz="2800" b="1" dirty="0">
                <a:highlight>
                  <a:srgbClr val="FFFF00"/>
                </a:highlight>
              </a:rPr>
              <a:t>la concepción </a:t>
            </a:r>
            <a:r>
              <a:rPr lang="es-AR" dirty="0"/>
              <a:t> tanto en el seno materno como en la concepción</a:t>
            </a:r>
            <a:r>
              <a:rPr lang="es-AR" i="1" dirty="0"/>
              <a:t> in vitro.</a:t>
            </a:r>
          </a:p>
          <a:p>
            <a:r>
              <a:rPr lang="es-AR" i="1" dirty="0"/>
              <a:t>LA MUERTE </a:t>
            </a:r>
            <a:r>
              <a:rPr lang="es-AR" dirty="0"/>
              <a:t>de la persona es el fin de su existencia y por lo tanto lo único que perdura es la memoria de los familiares</a:t>
            </a:r>
          </a:p>
          <a:p>
            <a:r>
              <a:rPr lang="es-AR" i="1" dirty="0"/>
              <a:t>LA VOLUNTAD</a:t>
            </a:r>
            <a:r>
              <a:rPr lang="es-AR" dirty="0"/>
              <a:t>: es la fuente que crea derechos y obligaciones, tiene eficacia como productora de relaciones jurídicas a través de los negocios o actos jurídicos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4AE9F4A-55E4-C1FA-12EA-DE770D97F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800" dirty="0"/>
              <a:t>COMIENZO/FIN </a:t>
            </a:r>
            <a:br>
              <a:rPr lang="es-AR" sz="4800" dirty="0"/>
            </a:br>
            <a:r>
              <a:rPr lang="es-AR" sz="2400" dirty="0"/>
              <a:t>(art 19/21 CCCN) 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271060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A81E8-F06D-4760-C02E-6080BDA4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CLASIFICACION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059CDA4-D8D5-8BC3-ED80-1677C04CD1B6}"/>
              </a:ext>
            </a:extLst>
          </p:cNvPr>
          <p:cNvSpPr/>
          <p:nvPr/>
        </p:nvSpPr>
        <p:spPr>
          <a:xfrm>
            <a:off x="359532" y="2475703"/>
            <a:ext cx="4680520" cy="1335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PERSONA HUMANA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4962A9-509A-5A3B-7167-C2CC8BC7BE39}"/>
              </a:ext>
            </a:extLst>
          </p:cNvPr>
          <p:cNvSpPr/>
          <p:nvPr/>
        </p:nvSpPr>
        <p:spPr>
          <a:xfrm>
            <a:off x="353432" y="4606081"/>
            <a:ext cx="46805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PERSONA JURIDICA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D00E78FF-FBFD-AE83-FEA8-D9A0CB28E825}"/>
              </a:ext>
            </a:extLst>
          </p:cNvPr>
          <p:cNvSpPr/>
          <p:nvPr/>
        </p:nvSpPr>
        <p:spPr>
          <a:xfrm>
            <a:off x="5254285" y="2953175"/>
            <a:ext cx="93610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AFB72A-5010-2BD3-B170-4D4A18C52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409" y="4865700"/>
            <a:ext cx="963251" cy="56088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FFBE4CA-37CD-F0A6-2503-48D456705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698" y="2012110"/>
            <a:ext cx="2526703" cy="18821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416D41C-BD17-D33A-3A4C-95532A755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561" y="4281943"/>
            <a:ext cx="2466975" cy="199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21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D5EBFB-EE3E-922D-1667-644D8D04F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512" y="3034040"/>
            <a:ext cx="8444752" cy="1500187"/>
          </a:xfrm>
        </p:spPr>
        <p:txBody>
          <a:bodyPr>
            <a:normAutofit/>
          </a:bodyPr>
          <a:lstStyle/>
          <a:p>
            <a:r>
              <a:rPr lang="es-AR" sz="2400" dirty="0">
                <a:highlight>
                  <a:srgbClr val="FFFF00"/>
                </a:highlight>
              </a:rPr>
              <a:t>Máximo 300 días menos 180 días, excluyendo el día del nacimiento entre ese periodo  (120 días) se considera la concepción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7BFFAE2-BA0D-D366-CF85-D274B7A10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92696"/>
            <a:ext cx="7760881" cy="21642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968CFA-3C77-52E3-7A2F-CFC0F7D6F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680" y="4545080"/>
            <a:ext cx="2592288" cy="162022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EBE56A-B760-452F-26A7-4F41F6FD3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628" y="4536251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88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FBAEA2-1524-FB46-5924-4224E8A8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9592" y="3212976"/>
            <a:ext cx="7734747" cy="2542004"/>
          </a:xfrm>
        </p:spPr>
        <p:txBody>
          <a:bodyPr>
            <a:normAutofit fontScale="85000" lnSpcReduction="20000"/>
          </a:bodyPr>
          <a:lstStyle/>
          <a:p>
            <a:pPr algn="just"/>
            <a:endParaRPr lang="es-MX" sz="2900" b="1" dirty="0">
              <a:solidFill>
                <a:srgbClr val="FF0000"/>
              </a:solidFill>
            </a:endParaRPr>
          </a:p>
          <a:p>
            <a:pPr algn="just"/>
            <a:r>
              <a:rPr lang="es-MX" sz="2900" b="1" dirty="0">
                <a:solidFill>
                  <a:srgbClr val="FF0000"/>
                </a:solidFill>
              </a:rPr>
              <a:t>ARTICULO 21.- Nacimiento con vida. </a:t>
            </a:r>
            <a:r>
              <a:rPr lang="es-MX" sz="2900" b="1" dirty="0">
                <a:solidFill>
                  <a:srgbClr val="FF0000"/>
                </a:solidFill>
                <a:highlight>
                  <a:srgbClr val="FFFF00"/>
                </a:highlight>
              </a:rPr>
              <a:t>Los derechos y obligaciones del concebido </a:t>
            </a:r>
            <a:r>
              <a:rPr lang="es-MX" sz="2900" b="1" dirty="0">
                <a:solidFill>
                  <a:srgbClr val="FF0000"/>
                </a:solidFill>
              </a:rPr>
              <a:t>o implantado en la mujer quedan irrevocablemente adquiridos </a:t>
            </a:r>
            <a:r>
              <a:rPr lang="es-MX" sz="2900" b="1" dirty="0">
                <a:solidFill>
                  <a:srgbClr val="FF0000"/>
                </a:solidFill>
                <a:highlight>
                  <a:srgbClr val="FFFF00"/>
                </a:highlight>
              </a:rPr>
              <a:t>si nace con vida.</a:t>
            </a:r>
            <a:r>
              <a:rPr lang="es-MX" sz="2900" b="1" dirty="0">
                <a:solidFill>
                  <a:srgbClr val="FF0000"/>
                </a:solidFill>
              </a:rPr>
              <a:t> Si no nace con vida, se considera que la persona nunca existió. El nacimiento con vida se presume</a:t>
            </a:r>
            <a:r>
              <a:rPr lang="es-MX" sz="2200" b="1" dirty="0">
                <a:solidFill>
                  <a:srgbClr val="FF0000"/>
                </a:solidFill>
              </a:rPr>
              <a:t>.</a:t>
            </a:r>
            <a:endParaRPr lang="es-AR" sz="2200" b="1" dirty="0">
              <a:solidFill>
                <a:srgbClr val="FF000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A7B94F1-C9EA-7219-FE79-A8B5A24C2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81000"/>
            <a:ext cx="5238750" cy="254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57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45A97-44C5-6F8F-D339-9BBF0FDDF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248" y="476672"/>
            <a:ext cx="8058424" cy="1910716"/>
          </a:xfrm>
        </p:spPr>
        <p:txBody>
          <a:bodyPr/>
          <a:lstStyle/>
          <a:p>
            <a:r>
              <a:rPr lang="es-AR" dirty="0"/>
              <a:t>Técnicas de reproducción humana asistida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FA30B61-A7BD-60DB-AF36-E0D6EBDFD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612" y="2344001"/>
            <a:ext cx="3152775" cy="1447800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653406-7699-147E-BFEC-A81F961BB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544" y="4045361"/>
            <a:ext cx="8454827" cy="3272071"/>
          </a:xfrm>
        </p:spPr>
        <p:txBody>
          <a:bodyPr>
            <a:normAutofit lnSpcReduction="10000"/>
          </a:bodyPr>
          <a:lstStyle/>
          <a:p>
            <a:r>
              <a:rPr lang="es-AR" sz="2400" dirty="0"/>
              <a:t>Inseminación </a:t>
            </a:r>
            <a:r>
              <a:rPr lang="es-AR" sz="2400" dirty="0">
                <a:highlight>
                  <a:srgbClr val="FFFF00"/>
                </a:highlight>
              </a:rPr>
              <a:t>HOMOLOGA</a:t>
            </a:r>
            <a:r>
              <a:rPr lang="es-AR" sz="2400" dirty="0"/>
              <a:t>: semen del marido</a:t>
            </a:r>
          </a:p>
          <a:p>
            <a:r>
              <a:rPr lang="es-AR" sz="2400" dirty="0"/>
              <a:t>Inseminación </a:t>
            </a:r>
            <a:r>
              <a:rPr lang="es-AR" sz="2400" dirty="0">
                <a:highlight>
                  <a:srgbClr val="FFFF00"/>
                </a:highlight>
              </a:rPr>
              <a:t>HETEROLOGA: </a:t>
            </a:r>
            <a:r>
              <a:rPr lang="es-AR" sz="2400" dirty="0"/>
              <a:t>semen de un tercero</a:t>
            </a:r>
          </a:p>
          <a:p>
            <a:r>
              <a:rPr lang="es-AR" sz="2400" dirty="0"/>
              <a:t>Métodos: </a:t>
            </a:r>
            <a:r>
              <a:rPr lang="es-AR" sz="2400" dirty="0">
                <a:highlight>
                  <a:srgbClr val="00FFFF"/>
                </a:highlight>
              </a:rPr>
              <a:t>In vitro </a:t>
            </a:r>
            <a:r>
              <a:rPr lang="es-AR" sz="2400" dirty="0"/>
              <a:t>se aspiran los óvulos y se ponen en una plaqueta en una incubadora por 48 </a:t>
            </a:r>
            <a:r>
              <a:rPr lang="es-AR" sz="2400" dirty="0" err="1"/>
              <a:t>hs</a:t>
            </a:r>
            <a:r>
              <a:rPr lang="es-AR" sz="2400" dirty="0"/>
              <a:t> y luego se implanta.</a:t>
            </a:r>
          </a:p>
          <a:p>
            <a:r>
              <a:rPr lang="es-AR" sz="2400" dirty="0">
                <a:highlight>
                  <a:srgbClr val="00FFFF"/>
                </a:highlight>
              </a:rPr>
              <a:t>G-I-F-T </a:t>
            </a:r>
            <a:r>
              <a:rPr lang="es-AR" sz="2400" dirty="0"/>
              <a:t>se coloca en las trompas, dos óvulos y los espermatozoides para que se produzca la fertilización en el seno materno</a:t>
            </a:r>
          </a:p>
          <a:p>
            <a:r>
              <a:rPr lang="es-A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5337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51763-F9F4-6BA8-0104-3FFB2CD71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3600" dirty="0"/>
              <a:t>Reglas generales </a:t>
            </a:r>
            <a:r>
              <a:rPr lang="es-MX" sz="2400" dirty="0"/>
              <a:t>relativas a la filiación por técnicas de reproducción humana </a:t>
            </a:r>
            <a:r>
              <a:rPr lang="es-MX" sz="3600" dirty="0"/>
              <a:t>asistida</a:t>
            </a:r>
            <a:endParaRPr lang="es-AR" sz="3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30948C0-F6FD-DC5A-3FE9-85DBAA509055}"/>
              </a:ext>
            </a:extLst>
          </p:cNvPr>
          <p:cNvSpPr txBox="1"/>
          <p:nvPr/>
        </p:nvSpPr>
        <p:spPr>
          <a:xfrm>
            <a:off x="539552" y="2040527"/>
            <a:ext cx="775626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Book Antiqua"/>
                <a:ea typeface="+mn-ea"/>
                <a:cs typeface="+mn-cs"/>
              </a:rPr>
              <a:t>ARTICULO 560.- Consentimiento en las técnicas de reproducción humana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asistida. El centro de salud interviniente debe recabar el consentimiento previo, informado y libre de las personas que se someten al uso de las técnicas de reproducción humana asistida. Este consentimiento debe renovarse cada vez que se procede a la utilización de gametos o embriones.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Book Antiqua"/>
                <a:ea typeface="+mn-ea"/>
                <a:cs typeface="+mn-cs"/>
              </a:rPr>
              <a:t>ARTICULO 561.- Forma y requisitos del consentimiento.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La instrumentación de dicho consentimiento debe contener los requisitos previstos en las disposiciones especiales, para su posterior protocolización ante escribano público o certificación ante la autoridad sanitaria correspondiente a la jurisdicción. El consentimiento es libremente revocable mientras no se haya producido la concepción en la persona o la implantación del embrión.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444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5E5CE790-3536-06A1-22DB-A88728AA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</p:spPr>
        <p:txBody>
          <a:bodyPr anchor="ctr">
            <a:normAutofit/>
          </a:bodyPr>
          <a:lstStyle/>
          <a:p>
            <a:r>
              <a:rPr lang="es-AR" dirty="0"/>
              <a:t>CLONACION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D3E6807-3E0B-B51D-AB9E-41D16AA126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MX" sz="2200" dirty="0"/>
              <a:t>La clonación describe los procesos utilizados para crear una réplica genética exacta de otra célula, tejido u organismo. El material copiado, que tiene la misma constitución genética que el original, se denomina clon. El clon más famoso fue una oveja escocesa llamada Dolly.</a:t>
            </a:r>
            <a:endParaRPr lang="es-AR" sz="2200" dirty="0"/>
          </a:p>
        </p:txBody>
      </p:sp>
      <p:pic>
        <p:nvPicPr>
          <p:cNvPr id="5" name="Imagen 4" descr="Oveja parada en el pasto&#10;&#10;Descripción generada automáticamente">
            <a:extLst>
              <a:ext uri="{FF2B5EF4-FFF2-40B4-BE49-F238E27FC236}">
                <a16:creationId xmlns:a16="http://schemas.microsoft.com/office/drawing/2014/main" id="{82357CC6-F210-299E-B771-6DB4CF0001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42" r="18488" b="-2"/>
          <a:stretch/>
        </p:blipFill>
        <p:spPr>
          <a:xfrm>
            <a:off x="4932040" y="2210599"/>
            <a:ext cx="3803904" cy="3877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3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582913-7CC3-6726-FD6C-1D2959CBF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MX" sz="3400" dirty="0"/>
              <a:t>Subrogación de vientres: ¿qué pasa en la Argentina? </a:t>
            </a:r>
            <a:endParaRPr lang="es-AR" sz="3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1211B9-9CB4-08AD-682A-026FF0F98A71}"/>
              </a:ext>
            </a:extLst>
          </p:cNvPr>
          <p:cNvSpPr txBox="1"/>
          <p:nvPr/>
        </p:nvSpPr>
        <p:spPr>
          <a:xfrm>
            <a:off x="688490" y="2852936"/>
            <a:ext cx="3803904" cy="28083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7362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Book Antiqua"/>
                <a:ea typeface="+mn-ea"/>
                <a:cs typeface="+mn-cs"/>
              </a:rPr>
              <a:t>No se encuentra legislada y se considera que contratar sobre estos temas van contra la moral y las buenas costumbres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5EC9023-4D76-EB13-ADA7-750D98AD3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1" r="14636" b="-2"/>
          <a:stretch/>
        </p:blipFill>
        <p:spPr>
          <a:xfrm>
            <a:off x="4645151" y="2240280"/>
            <a:ext cx="3803904" cy="3877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9144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02DC61-2ED5-C8FC-6FFF-79887909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824" y="82485"/>
            <a:ext cx="5040560" cy="1054250"/>
          </a:xfrm>
        </p:spPr>
        <p:txBody>
          <a:bodyPr/>
          <a:lstStyle/>
          <a:p>
            <a:br>
              <a:rPr lang="es-AR" sz="4000" b="1" dirty="0"/>
            </a:br>
            <a:r>
              <a:rPr lang="es-AR" sz="4000" b="1" dirty="0"/>
              <a:t>DERECHOS PERSONALISIMOS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34CF3DC-FAE1-7808-1E4B-22AE724B108C}"/>
              </a:ext>
            </a:extLst>
          </p:cNvPr>
          <p:cNvSpPr txBox="1"/>
          <p:nvPr/>
        </p:nvSpPr>
        <p:spPr>
          <a:xfrm>
            <a:off x="179512" y="2132856"/>
            <a:ext cx="878497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SON PREROGATIVAS DE CONTENIDO EXTRAPATRIMONIALES, INALIENABLES, PERPETUAS OPONIBLES ERGA OMNES!!</a:t>
            </a:r>
          </a:p>
          <a:p>
            <a:endParaRPr lang="es-MX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QUE CORRESPONDEN A TODAS LAS PERSONAS POR SU CONDICION DE TAL DESDE SU NACIMIENTO HASTA DESPUES DE SU MUERTE </a:t>
            </a:r>
          </a:p>
          <a:p>
            <a:endParaRPr lang="es-MX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b="1" dirty="0"/>
              <a:t>DE LAS QUE NO PUEDE SER PRIVADA POR LA ACCION DEL ESTADO NI DE OTROS PARTICULARES, PORQUE ELLO IMPLICARÍA DESMEDRO O MENOSCABO A LA PERSONALIDAD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5DBBDA7-33EB-AD0C-F6A6-01401FBE0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09985"/>
            <a:ext cx="2277713" cy="164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90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F0B0D-E94C-AC90-F994-CA83247DA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s-AR" dirty="0"/>
              <a:t>NATURALEZA JURIDICA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6F3C66-3502-E6F3-3DEB-0E124542A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>
            <a:normAutofit/>
          </a:bodyPr>
          <a:lstStyle/>
          <a:p>
            <a:r>
              <a:rPr lang="es-AR" b="1"/>
              <a:t>Son una categoría de los DERECHOS SUBJETIVOS ESENCIALES, prácticamente inescindibles del ser humano, por su conexión intima casi orgánica e integral</a:t>
            </a:r>
          </a:p>
        </p:txBody>
      </p:sp>
    </p:spTree>
    <p:extLst>
      <p:ext uri="{BB962C8B-B14F-4D97-AF65-F5344CB8AC3E}">
        <p14:creationId xmlns:p14="http://schemas.microsoft.com/office/powerpoint/2010/main" val="3877376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40361-916B-71CC-8BEA-5C28A874A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COMPRENDE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56766D-10E3-7AF1-4C03-57D2BC79F9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4647" y="2564904"/>
            <a:ext cx="3803904" cy="3877056"/>
          </a:xfrm>
        </p:spPr>
        <p:txBody>
          <a:bodyPr/>
          <a:lstStyle/>
          <a:p>
            <a:r>
              <a:rPr lang="es-AR" b="1" dirty="0">
                <a:solidFill>
                  <a:schemeClr val="accent1">
                    <a:lumMod val="50000"/>
                  </a:schemeClr>
                </a:solidFill>
              </a:rPr>
              <a:t>DERECHO A LA </a:t>
            </a:r>
            <a:r>
              <a:rPr lang="es-AR" sz="2800" b="1" dirty="0">
                <a:solidFill>
                  <a:srgbClr val="FF0000"/>
                </a:solidFill>
              </a:rPr>
              <a:t>VIDA</a:t>
            </a:r>
          </a:p>
          <a:p>
            <a:r>
              <a:rPr lang="es-AR" b="1" dirty="0">
                <a:solidFill>
                  <a:schemeClr val="accent1">
                    <a:lumMod val="50000"/>
                  </a:schemeClr>
                </a:solidFill>
              </a:rPr>
              <a:t>DERECHO A LA </a:t>
            </a:r>
            <a:r>
              <a:rPr lang="es-AR" sz="2800" b="1" dirty="0">
                <a:solidFill>
                  <a:srgbClr val="FF0000"/>
                </a:solidFill>
              </a:rPr>
              <a:t>INTEGRIDAD FISICA</a:t>
            </a:r>
          </a:p>
          <a:p>
            <a:r>
              <a:rPr lang="es-AR" b="1" dirty="0">
                <a:solidFill>
                  <a:schemeClr val="accent1">
                    <a:lumMod val="50000"/>
                  </a:schemeClr>
                </a:solidFill>
              </a:rPr>
              <a:t>DERECHO A </a:t>
            </a:r>
            <a:r>
              <a:rPr lang="es-AR" sz="2800" b="1" dirty="0">
                <a:solidFill>
                  <a:srgbClr val="FF0000"/>
                </a:solidFill>
              </a:rPr>
              <a:t>DISPONER DEL CADAVER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9477D7-7A18-58B9-5B46-C1A1C1F9BD4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20607" y="2410788"/>
            <a:ext cx="4823393" cy="3877056"/>
          </a:xfrm>
        </p:spPr>
        <p:txBody>
          <a:bodyPr/>
          <a:lstStyle/>
          <a:p>
            <a:r>
              <a:rPr lang="es-AR" b="1" dirty="0"/>
              <a:t>DERECHO AL </a:t>
            </a:r>
            <a:r>
              <a:rPr lang="es-AR" b="1" dirty="0">
                <a:solidFill>
                  <a:srgbClr val="C00000"/>
                </a:solidFill>
              </a:rPr>
              <a:t>HONOR</a:t>
            </a:r>
          </a:p>
          <a:p>
            <a:r>
              <a:rPr lang="es-AR" b="1" dirty="0"/>
              <a:t>DERECHO A LA </a:t>
            </a:r>
            <a:r>
              <a:rPr lang="es-AR" b="1" dirty="0">
                <a:solidFill>
                  <a:srgbClr val="C00000"/>
                </a:solidFill>
              </a:rPr>
              <a:t>INTIMIDAD</a:t>
            </a:r>
          </a:p>
          <a:p>
            <a:r>
              <a:rPr lang="es-AR" b="1" dirty="0"/>
              <a:t>DERECHO A LA </a:t>
            </a:r>
            <a:r>
              <a:rPr lang="es-AR" b="1" dirty="0">
                <a:solidFill>
                  <a:srgbClr val="C00000"/>
                </a:solidFill>
              </a:rPr>
              <a:t>IDENTIDAD </a:t>
            </a:r>
          </a:p>
          <a:p>
            <a:r>
              <a:rPr lang="es-AR" b="1" dirty="0"/>
              <a:t>DERECHO A LA </a:t>
            </a:r>
            <a:r>
              <a:rPr lang="es-AR" b="1" dirty="0">
                <a:solidFill>
                  <a:srgbClr val="C00000"/>
                </a:solidFill>
              </a:rPr>
              <a:t>IMAGEN</a:t>
            </a:r>
          </a:p>
          <a:p>
            <a:r>
              <a:rPr lang="es-AR" b="1" dirty="0"/>
              <a:t>DERECHO A LA </a:t>
            </a:r>
            <a:r>
              <a:rPr lang="es-AR" b="1" dirty="0">
                <a:solidFill>
                  <a:srgbClr val="C00000"/>
                </a:solidFill>
              </a:rPr>
              <a:t>LIBERTAD</a:t>
            </a:r>
          </a:p>
          <a:p>
            <a:r>
              <a:rPr lang="es-AR" b="1" dirty="0"/>
              <a:t>DERECHO A LA </a:t>
            </a:r>
            <a:r>
              <a:rPr lang="es-AR" b="1" dirty="0">
                <a:solidFill>
                  <a:srgbClr val="C00000"/>
                </a:solidFill>
              </a:rPr>
              <a:t>IGUALDAD</a:t>
            </a:r>
          </a:p>
        </p:txBody>
      </p:sp>
    </p:spTree>
    <p:extLst>
      <p:ext uri="{BB962C8B-B14F-4D97-AF65-F5344CB8AC3E}">
        <p14:creationId xmlns:p14="http://schemas.microsoft.com/office/powerpoint/2010/main" val="3067641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B56650B-8B30-1F60-279A-B2C2B9E16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1440"/>
            <a:ext cx="9143999" cy="738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99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BE3782-ADC8-CB31-4956-D47ECAA5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4400" dirty="0"/>
              <a:t>ALGUNAS ACLARACIONES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7A6DBC-6D7E-1B90-2F70-38119ECDA7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4040" y="2240280"/>
            <a:ext cx="4390256" cy="3877056"/>
          </a:xfrm>
        </p:spPr>
        <p:txBody>
          <a:bodyPr/>
          <a:lstStyle/>
          <a:p>
            <a:r>
              <a:rPr lang="es-AR" sz="2800" b="1" dirty="0">
                <a:solidFill>
                  <a:srgbClr val="FF0000"/>
                </a:solidFill>
              </a:rPr>
              <a:t>Vitalicios: </a:t>
            </a:r>
            <a:r>
              <a:rPr lang="es-AR" dirty="0"/>
              <a:t>E incluso  No se agotan con la vida, pueden ir mas allá</a:t>
            </a:r>
          </a:p>
          <a:p>
            <a:r>
              <a:rPr lang="es-AR" sz="2800" b="1" dirty="0">
                <a:solidFill>
                  <a:srgbClr val="FF0000"/>
                </a:solidFill>
              </a:rPr>
              <a:t>Necesarios y Esenciales </a:t>
            </a:r>
            <a:r>
              <a:rPr lang="es-AR" dirty="0"/>
              <a:t>porque no pueden faltar en la vida de una persona y son imprescindibles para su personalidad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7DF671-4A24-C98C-4FF0-9975D051F8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76056" y="1988072"/>
            <a:ext cx="3803904" cy="1944984"/>
          </a:xfrm>
        </p:spPr>
        <p:txBody>
          <a:bodyPr/>
          <a:lstStyle/>
          <a:p>
            <a:r>
              <a:rPr lang="es-AR" sz="2800" b="1" dirty="0">
                <a:solidFill>
                  <a:srgbClr val="FF0000"/>
                </a:solidFill>
              </a:rPr>
              <a:t>Inherentes e inseparables </a:t>
            </a:r>
            <a:r>
              <a:rPr lang="es-AR" dirty="0"/>
              <a:t>del ser humano, pertenecen a su INTERIOR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267D9B-798E-38CB-1950-3E60FA8A1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256" y="4005064"/>
            <a:ext cx="3600400" cy="260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62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14E09C-72A5-C2EE-2C60-B51B5FBDE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Otras aclaraciones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37ACF3-C164-E766-B5CB-2A4F67B77A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0948" y="2380308"/>
            <a:ext cx="4318249" cy="3877056"/>
          </a:xfrm>
        </p:spPr>
        <p:txBody>
          <a:bodyPr/>
          <a:lstStyle/>
          <a:p>
            <a:r>
              <a:rPr lang="es-AR" b="1" dirty="0">
                <a:solidFill>
                  <a:srgbClr val="FF0000"/>
                </a:solidFill>
              </a:rPr>
              <a:t>EXTRAPATRIMONIALES</a:t>
            </a:r>
            <a:r>
              <a:rPr lang="es-AR" b="1" dirty="0"/>
              <a:t> pero en caso de ser lesionados pueden generar derecho a un resarcimiento</a:t>
            </a:r>
          </a:p>
          <a:p>
            <a:r>
              <a:rPr lang="es-AR" b="1" dirty="0">
                <a:solidFill>
                  <a:srgbClr val="FF0000"/>
                </a:solidFill>
              </a:rPr>
              <a:t>INDISPONIBLES – </a:t>
            </a:r>
            <a:r>
              <a:rPr lang="es-AR" b="1" dirty="0"/>
              <a:t>Relativamente; hay casos en que se consiente la intromisión a la intimidad e incluso se fomenta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7AEF13-6132-0ED9-BE67-3AAB628D0A6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04048" y="2349828"/>
            <a:ext cx="3803904" cy="3877056"/>
          </a:xfrm>
        </p:spPr>
        <p:txBody>
          <a:bodyPr/>
          <a:lstStyle/>
          <a:p>
            <a:r>
              <a:rPr lang="es-AR" b="1" dirty="0">
                <a:solidFill>
                  <a:srgbClr val="FF0000"/>
                </a:solidFill>
              </a:rPr>
              <a:t>ERGA OMNES-Absolutos</a:t>
            </a:r>
            <a:r>
              <a:rPr lang="es-AR" dirty="0"/>
              <a:t>; todos lo deben respetar y el limite son los derechos de los demás.</a:t>
            </a:r>
          </a:p>
          <a:p>
            <a:r>
              <a:rPr lang="es-AR" b="1" dirty="0">
                <a:solidFill>
                  <a:srgbClr val="FF0000"/>
                </a:solidFill>
              </a:rPr>
              <a:t>AUTONOMOS; </a:t>
            </a:r>
            <a:r>
              <a:rPr lang="es-AR" dirty="0"/>
              <a:t>Una categoría especial de los derechos subjetivos</a:t>
            </a:r>
          </a:p>
        </p:txBody>
      </p:sp>
    </p:spTree>
    <p:extLst>
      <p:ext uri="{BB962C8B-B14F-4D97-AF65-F5344CB8AC3E}">
        <p14:creationId xmlns:p14="http://schemas.microsoft.com/office/powerpoint/2010/main" val="3529847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8119864" cy="5616624"/>
          </a:xfrm>
        </p:spPr>
        <p:txBody>
          <a:bodyPr/>
          <a:lstStyle/>
          <a:p>
            <a:br>
              <a:rPr lang="es-AR" sz="2000" dirty="0">
                <a:solidFill>
                  <a:srgbClr val="000000"/>
                </a:solidFill>
                <a:latin typeface="Arial"/>
              </a:rPr>
            </a:br>
            <a:br>
              <a:rPr lang="es-AR" sz="2000" dirty="0">
                <a:solidFill>
                  <a:srgbClr val="000000"/>
                </a:solidFill>
                <a:latin typeface="Arial"/>
              </a:rPr>
            </a:br>
            <a:br>
              <a:rPr lang="es-AR" sz="2000" dirty="0">
                <a:solidFill>
                  <a:srgbClr val="000000"/>
                </a:solidFill>
                <a:latin typeface="Arial"/>
              </a:rPr>
            </a:br>
            <a:br>
              <a:rPr lang="es-AR" sz="2000" dirty="0">
                <a:solidFill>
                  <a:srgbClr val="000000"/>
                </a:solidFill>
                <a:latin typeface="Arial"/>
              </a:rPr>
            </a:br>
            <a:r>
              <a:rPr lang="es-AR" sz="2800" dirty="0">
                <a:solidFill>
                  <a:srgbClr val="000000"/>
                </a:solidFill>
                <a:latin typeface="Arial"/>
              </a:rPr>
              <a:t>¿</a:t>
            </a:r>
            <a:r>
              <a:rPr lang="es-AR" sz="3600" dirty="0">
                <a:solidFill>
                  <a:schemeClr val="bg2">
                    <a:lumMod val="50000"/>
                  </a:schemeClr>
                </a:solidFill>
                <a:latin typeface="Arial"/>
              </a:rPr>
              <a:t>Qué SE PROTEGE </a:t>
            </a:r>
            <a:r>
              <a:rPr lang="es-AR" sz="4000" dirty="0">
                <a:solidFill>
                  <a:srgbClr val="000000"/>
                </a:solidFill>
                <a:latin typeface="Arial"/>
              </a:rPr>
              <a:t>?</a:t>
            </a:r>
            <a:br>
              <a:rPr lang="es-AR" sz="3200" dirty="0">
                <a:solidFill>
                  <a:srgbClr val="000000"/>
                </a:solidFill>
                <a:latin typeface="Arial"/>
              </a:rPr>
            </a:br>
            <a:br>
              <a:rPr lang="es-AR" sz="2000" dirty="0">
                <a:solidFill>
                  <a:srgbClr val="000000"/>
                </a:solidFill>
                <a:latin typeface="Arial"/>
              </a:rPr>
            </a:br>
            <a:r>
              <a:rPr lang="es-AR" sz="3200" dirty="0">
                <a:solidFill>
                  <a:srgbClr val="000000"/>
                </a:solidFill>
                <a:latin typeface="Arial"/>
              </a:rPr>
              <a:t>Se considera que se pueden clasificar en:</a:t>
            </a:r>
            <a:br>
              <a:rPr lang="es-AR" sz="2000" dirty="0"/>
            </a:br>
            <a:br>
              <a:rPr lang="es-AR" sz="2000" dirty="0"/>
            </a:br>
            <a:r>
              <a:rPr lang="es-AR" sz="2000" dirty="0">
                <a:solidFill>
                  <a:srgbClr val="000000"/>
                </a:solidFill>
                <a:latin typeface="Arial"/>
              </a:rPr>
              <a:t>a) </a:t>
            </a:r>
            <a:r>
              <a:rPr lang="es-AR" sz="2400" u="sng" dirty="0">
                <a:solidFill>
                  <a:srgbClr val="FF0000"/>
                </a:solidFill>
                <a:latin typeface="Arial"/>
              </a:rPr>
              <a:t>PROTEGE   MANIFESTACIONES FISICAS </a:t>
            </a:r>
            <a:r>
              <a:rPr lang="es-AR" sz="2400" b="1" dirty="0">
                <a:solidFill>
                  <a:schemeClr val="tx1"/>
                </a:solidFill>
                <a:latin typeface="Arial"/>
              </a:rPr>
              <a:t>(su vida, cuerpo, salud, integridad física)</a:t>
            </a:r>
            <a:br>
              <a:rPr lang="es-AR" sz="2000" dirty="0">
                <a:solidFill>
                  <a:srgbClr val="FF0000"/>
                </a:solidFill>
              </a:rPr>
            </a:br>
            <a:br>
              <a:rPr lang="es-AR" sz="2000" dirty="0">
                <a:solidFill>
                  <a:srgbClr val="FF0000"/>
                </a:solidFill>
              </a:rPr>
            </a:br>
            <a:r>
              <a:rPr lang="es-AR" sz="2000" dirty="0">
                <a:solidFill>
                  <a:srgbClr val="000000"/>
                </a:solidFill>
                <a:latin typeface="Arial"/>
              </a:rPr>
              <a:t>b) </a:t>
            </a:r>
            <a:r>
              <a:rPr lang="es-AR" sz="2400" u="sng" dirty="0">
                <a:solidFill>
                  <a:srgbClr val="FF0000"/>
                </a:solidFill>
                <a:latin typeface="Arial"/>
              </a:rPr>
              <a:t>PROTEGE LAS MANIFESTACIONES ESPIRITUALES </a:t>
            </a:r>
            <a:r>
              <a:rPr lang="es-AR" sz="2400" b="1" dirty="0">
                <a:solidFill>
                  <a:schemeClr val="tx1"/>
                </a:solidFill>
                <a:latin typeface="Arial"/>
              </a:rPr>
              <a:t>(honor, identidad imagen)</a:t>
            </a:r>
            <a:br>
              <a:rPr lang="es-AR" sz="2000" dirty="0"/>
            </a:br>
            <a:br>
              <a:rPr lang="es-AR" sz="2000" dirty="0"/>
            </a:br>
            <a:r>
              <a:rPr lang="es-AR" sz="2000" dirty="0">
                <a:solidFill>
                  <a:srgbClr val="000000"/>
                </a:solidFill>
                <a:latin typeface="Arial"/>
              </a:rPr>
              <a:t>c) </a:t>
            </a:r>
            <a:r>
              <a:rPr lang="es-AR" sz="2400" u="sng" dirty="0">
                <a:solidFill>
                  <a:srgbClr val="FF0000"/>
                </a:solidFill>
                <a:latin typeface="Arial"/>
              </a:rPr>
              <a:t>PROTEGE LAS LIBERTADES </a:t>
            </a:r>
            <a:r>
              <a:rPr lang="es-AR" sz="2400" b="1" dirty="0">
                <a:solidFill>
                  <a:schemeClr val="tx1"/>
                </a:solidFill>
                <a:latin typeface="Arial"/>
              </a:rPr>
              <a:t>(libertad de expresión, de movimiento de conciencia)</a:t>
            </a:r>
            <a:endParaRPr lang="es-AR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1307"/>
            <a:ext cx="216024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1491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FD239-AB6E-4101-0F17-39B0A1FBEC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/>
              <a:t>DERECHO A LA VIDA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CFC125-8A2D-9CC8-5AE8-AF8ACD090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861048"/>
            <a:ext cx="2880320" cy="25380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BA1B105-6283-C02E-8923-8A61D8959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3861048"/>
            <a:ext cx="4135988" cy="252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63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A2BF0-E8C8-F7A2-10B8-0D7E81BF2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20688"/>
            <a:ext cx="8444753" cy="1054250"/>
          </a:xfrm>
        </p:spPr>
        <p:txBody>
          <a:bodyPr/>
          <a:lstStyle/>
          <a:p>
            <a:r>
              <a:rPr lang="es-AR" b="1" dirty="0"/>
              <a:t>EL ABORTO / Ley 27610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38981DF-41F4-6B6A-15BC-26FE5612C752}"/>
              </a:ext>
            </a:extLst>
          </p:cNvPr>
          <p:cNvSpPr txBox="1"/>
          <p:nvPr/>
        </p:nvSpPr>
        <p:spPr>
          <a:xfrm>
            <a:off x="-33888" y="2204864"/>
            <a:ext cx="917788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FF0000"/>
                </a:solidFill>
              </a:rPr>
              <a:t>Art. 2º- Derechos. </a:t>
            </a:r>
            <a:r>
              <a:rPr lang="es-MX" sz="2000" dirty="0"/>
              <a:t>Las mujeres y personas con otras identidades de género con capacidad de gestar tienen derecho a:</a:t>
            </a:r>
          </a:p>
          <a:p>
            <a:endParaRPr lang="es-MX" sz="2000" dirty="0"/>
          </a:p>
          <a:p>
            <a:r>
              <a:rPr lang="es-MX" sz="2000" dirty="0">
                <a:highlight>
                  <a:srgbClr val="FFFF00"/>
                </a:highlight>
              </a:rPr>
              <a:t>a) Decidir la interrupción del embarazo </a:t>
            </a:r>
            <a:r>
              <a:rPr lang="es-MX" sz="2000" dirty="0"/>
              <a:t>de conformidad con lo establecido en la presente ley;</a:t>
            </a:r>
          </a:p>
          <a:p>
            <a:endParaRPr lang="es-MX" sz="2000" dirty="0"/>
          </a:p>
          <a:p>
            <a:r>
              <a:rPr lang="es-MX" sz="2000" dirty="0"/>
              <a:t>b</a:t>
            </a:r>
            <a:r>
              <a:rPr lang="es-MX" sz="2000" dirty="0">
                <a:highlight>
                  <a:srgbClr val="FFFF00"/>
                </a:highlight>
              </a:rPr>
              <a:t>) Requerir y acceder a la atención de la interrupción del embarazo en los servicios del sistema de salud</a:t>
            </a:r>
            <a:r>
              <a:rPr lang="es-MX" sz="2000" dirty="0"/>
              <a:t>, de conformidad con lo establecido en la presente ley;</a:t>
            </a:r>
          </a:p>
          <a:p>
            <a:endParaRPr lang="es-MX" sz="2000" dirty="0"/>
          </a:p>
          <a:p>
            <a:r>
              <a:rPr lang="es-MX" sz="2000" b="1" dirty="0">
                <a:highlight>
                  <a:srgbClr val="FFFF00"/>
                </a:highlight>
              </a:rPr>
              <a:t>c) Requerir y recibir atención postaborto en los servicios del sistema de salud</a:t>
            </a:r>
            <a:r>
              <a:rPr lang="es-MX" sz="2000" dirty="0"/>
              <a:t>, sin perjuicio de que la decisión de abortar </a:t>
            </a:r>
            <a:r>
              <a:rPr lang="es-MX" sz="2400" dirty="0"/>
              <a:t>hubiera sido contraria a los casos legalmente habilitados de conformidad con la presente ley;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08448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C8558E-8967-83FB-7B42-0ED92A9920EB}"/>
              </a:ext>
            </a:extLst>
          </p:cNvPr>
          <p:cNvSpPr txBox="1"/>
          <p:nvPr/>
        </p:nvSpPr>
        <p:spPr>
          <a:xfrm>
            <a:off x="539552" y="548680"/>
            <a:ext cx="83529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FF0000"/>
                </a:solidFill>
              </a:rPr>
              <a:t>d) Prevenir los embarazos no intencionales </a:t>
            </a:r>
            <a:r>
              <a:rPr lang="es-MX" sz="2400" dirty="0"/>
              <a:t>mediante el acceso a información, educación sexual integral y a métodos anticonceptivos eficaces.</a:t>
            </a:r>
            <a:endParaRPr lang="es-AR" sz="2400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A185161-C3A7-508C-82A0-166A3613F831}"/>
              </a:ext>
            </a:extLst>
          </p:cNvPr>
          <p:cNvSpPr/>
          <p:nvPr/>
        </p:nvSpPr>
        <p:spPr>
          <a:xfrm>
            <a:off x="315516" y="2132856"/>
            <a:ext cx="8512968" cy="4392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/>
              <a:t>Artículo 1º- Objeto. </a:t>
            </a:r>
            <a:r>
              <a:rPr lang="es-MX" dirty="0"/>
              <a:t>La presente ley tiene por objeto </a:t>
            </a:r>
            <a:r>
              <a:rPr lang="es-MX" sz="2800" b="1" dirty="0"/>
              <a:t>REGULAR el acceso a la interrupción voluntaria del embarazo y a la atención postaborto, en cumplimiento de los compromisos asumidos por el Estado argentino en materia de salud pública </a:t>
            </a:r>
            <a:r>
              <a:rPr lang="es-MX" sz="2800" dirty="0"/>
              <a:t>y derechos humanos de las mujeres y de personas con otras identidades de género con capacidad de gestar y a fin de contribuir a la reducción de la morbilidad y mortalidad prevenible.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44327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221600-C366-0CAE-89CA-3864A2BB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" y="884220"/>
            <a:ext cx="5954513" cy="1910716"/>
          </a:xfrm>
        </p:spPr>
        <p:txBody>
          <a:bodyPr/>
          <a:lstStyle/>
          <a:p>
            <a:r>
              <a:rPr lang="es-AR" dirty="0"/>
              <a:t>OBJECION DE CONCIENCIA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5F3227-6F4E-1441-9848-51D687B9D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s-MX" sz="2800" dirty="0"/>
              <a:t>El o la profesional de salud que deba intervenir de manera directa en la interrupción del embarazo tiene derecho a ejercer la objeción de conciencia. </a:t>
            </a:r>
            <a:endParaRPr lang="es-AR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D9C05C-6DA4-DFCD-AECE-36C03BFDD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530372"/>
            <a:ext cx="2952328" cy="26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39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0065343-C80D-3F2D-951F-B1CE78E7E1BF}"/>
              </a:ext>
            </a:extLst>
          </p:cNvPr>
          <p:cNvSpPr txBox="1"/>
          <p:nvPr/>
        </p:nvSpPr>
        <p:spPr>
          <a:xfrm>
            <a:off x="629816" y="332656"/>
            <a:ext cx="8514184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A los fines del ejercicio de la misma, deberá:</a:t>
            </a:r>
          </a:p>
          <a:p>
            <a:endParaRPr lang="es-MX" dirty="0"/>
          </a:p>
          <a:p>
            <a:r>
              <a:rPr lang="es-MX" dirty="0">
                <a:highlight>
                  <a:srgbClr val="FFFF00"/>
                </a:highlight>
              </a:rPr>
              <a:t>a) Mantener su decisión en todos los ámbitos, público, privado </a:t>
            </a:r>
            <a:r>
              <a:rPr lang="es-MX" dirty="0"/>
              <a:t>o de la seguridad social, en los que ejerza su profesión;</a:t>
            </a:r>
          </a:p>
          <a:p>
            <a:endParaRPr lang="es-MX" dirty="0"/>
          </a:p>
          <a:p>
            <a:r>
              <a:rPr lang="es-MX" dirty="0">
                <a:highlight>
                  <a:srgbClr val="FFFF00"/>
                </a:highlight>
              </a:rPr>
              <a:t>b) Derivar de buena fe a la paciente para que sea atendida por otro u otra profesional en forma temporánea y oportuna, sin dilaciones;</a:t>
            </a:r>
          </a:p>
          <a:p>
            <a:endParaRPr lang="es-MX" dirty="0"/>
          </a:p>
          <a:p>
            <a:r>
              <a:rPr lang="es-MX" dirty="0"/>
              <a:t>c) Cumplir con el resto de sus </a:t>
            </a:r>
            <a:r>
              <a:rPr lang="es-MX" dirty="0">
                <a:highlight>
                  <a:srgbClr val="FFFF00"/>
                </a:highlight>
              </a:rPr>
              <a:t>deberes profesionales y obligaciones jurídicas.</a:t>
            </a:r>
          </a:p>
          <a:p>
            <a:endParaRPr lang="es-MX" dirty="0"/>
          </a:p>
          <a:p>
            <a:r>
              <a:rPr lang="es-MX" sz="2000" b="1" dirty="0"/>
              <a:t>El personal de salud no podrá negarse a la realización de la interrupción del embarazo en caso de que la vida o salud de la persona gestante esté en peligro y requiera atención inmediata e impostergable.</a:t>
            </a:r>
          </a:p>
          <a:p>
            <a:endParaRPr lang="es-MX" sz="2000" b="1" dirty="0"/>
          </a:p>
          <a:p>
            <a:r>
              <a:rPr lang="es-MX" sz="2000" dirty="0"/>
              <a:t>No se podrá alegar objeción de conciencia para negarse a prestar atención sanitaria </a:t>
            </a:r>
            <a:r>
              <a:rPr lang="es-MX" sz="2000" dirty="0">
                <a:highlight>
                  <a:srgbClr val="FFFF00"/>
                </a:highlight>
              </a:rPr>
              <a:t>postaborto.</a:t>
            </a:r>
          </a:p>
          <a:p>
            <a:endParaRPr lang="es-MX" dirty="0"/>
          </a:p>
          <a:p>
            <a:r>
              <a:rPr lang="es-MX" dirty="0"/>
              <a:t>El incumplimiento de las obligaciones establecidas en el presente artículo dará lugar a las </a:t>
            </a:r>
            <a:r>
              <a:rPr lang="es-MX" sz="2000" b="1" dirty="0">
                <a:highlight>
                  <a:srgbClr val="FFFF00"/>
                </a:highlight>
              </a:rPr>
              <a:t>sanciones disciplinarias, administrativas, penales y civiles</a:t>
            </a:r>
            <a:r>
              <a:rPr lang="es-MX" sz="2000" b="1" dirty="0"/>
              <a:t>, </a:t>
            </a:r>
            <a:r>
              <a:rPr lang="es-MX" dirty="0"/>
              <a:t>según corresponda.</a:t>
            </a:r>
          </a:p>
        </p:txBody>
      </p:sp>
    </p:spTree>
    <p:extLst>
      <p:ext uri="{BB962C8B-B14F-4D97-AF65-F5344CB8AC3E}">
        <p14:creationId xmlns:p14="http://schemas.microsoft.com/office/powerpoint/2010/main" val="2880385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01F17F2F-78B8-060E-CC48-8A652065F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87" y="2039372"/>
            <a:ext cx="9030013" cy="4701996"/>
          </a:xfrm>
        </p:spPr>
        <p:txBody>
          <a:bodyPr>
            <a:normAutofit fontScale="25000" lnSpcReduction="20000"/>
          </a:bodyPr>
          <a:lstStyle/>
          <a:p>
            <a:r>
              <a:rPr lang="es-MX" sz="11200" b="1" u="sng" dirty="0"/>
              <a:t>INVESTIGACIONES EN SALUD</a:t>
            </a:r>
            <a:r>
              <a:rPr lang="es-MX" sz="9600" dirty="0"/>
              <a:t>. El consentimiento informado para actos médicos e investigaciones en salud es la declaración de voluntad expresada por el paciente, emitida luego de recibir información clara, precisa y adecuada, respecto a:</a:t>
            </a:r>
          </a:p>
          <a:p>
            <a:r>
              <a:rPr lang="es-MX" sz="9600" dirty="0"/>
              <a:t>a) su estado de salud; b) el procedimiento propuesto, con especificación de los objetivos perseguidos;</a:t>
            </a:r>
          </a:p>
          <a:p>
            <a:r>
              <a:rPr lang="es-MX" sz="9600" dirty="0"/>
              <a:t>c) los beneficios esperados del procedimiento;</a:t>
            </a:r>
          </a:p>
          <a:p>
            <a:r>
              <a:rPr lang="es-MX" sz="9600" dirty="0"/>
              <a:t>d) los riesgos, molestias y efectos adversos previsibles;</a:t>
            </a:r>
          </a:p>
          <a:p>
            <a:r>
              <a:rPr lang="es-MX" sz="9600" dirty="0"/>
              <a:t>e) la especificación de los procedimientos alternativos y sus riesgos, beneficios y perjuicios en relación con el procedimiento propuesto; f) las consecuencias previsibles de la no realización del procedimiento propuesto o de los alternativos especificados;</a:t>
            </a:r>
          </a:p>
          <a:p>
            <a:endParaRPr lang="es-MX" sz="3200" dirty="0"/>
          </a:p>
          <a:p>
            <a:endParaRPr lang="es-MX" sz="2800" dirty="0"/>
          </a:p>
          <a:p>
            <a:endParaRPr lang="es-A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4E1F538-24EA-D2BC-6EE3-787B5C374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570156"/>
            <a:ext cx="8059974" cy="1054250"/>
          </a:xfrm>
        </p:spPr>
        <p:txBody>
          <a:bodyPr/>
          <a:lstStyle/>
          <a:p>
            <a:r>
              <a:rPr lang="es-MX" sz="4000" dirty="0"/>
              <a:t>ARTICULO 59.- </a:t>
            </a:r>
            <a:r>
              <a:rPr lang="es-MX" sz="4800" b="1" dirty="0"/>
              <a:t>Consentimiento Informado</a:t>
            </a:r>
            <a:endParaRPr lang="es-AR" sz="4800" b="1" dirty="0"/>
          </a:p>
        </p:txBody>
      </p:sp>
    </p:spTree>
    <p:extLst>
      <p:ext uri="{BB962C8B-B14F-4D97-AF65-F5344CB8AC3E}">
        <p14:creationId xmlns:p14="http://schemas.microsoft.com/office/powerpoint/2010/main" val="3446690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AAF853-0219-68AC-E9B3-EB97AEBA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33" y="332656"/>
            <a:ext cx="8889576" cy="1054250"/>
          </a:xfrm>
        </p:spPr>
        <p:txBody>
          <a:bodyPr/>
          <a:lstStyle/>
          <a:p>
            <a:r>
              <a:rPr lang="es-MX" sz="3600" dirty="0"/>
              <a:t>ARTICULO 6º — Modifíquese el artículo 11 de la </a:t>
            </a:r>
            <a:r>
              <a:rPr lang="es-MX" sz="3600" b="1" dirty="0"/>
              <a:t>Ley 26.529 del D. del Paciente</a:t>
            </a:r>
            <a:endParaRPr lang="es-AR" sz="36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6CAB1-F7EE-68B9-86B0-34A4764522C4}"/>
              </a:ext>
            </a:extLst>
          </p:cNvPr>
          <p:cNvSpPr txBox="1"/>
          <p:nvPr/>
        </p:nvSpPr>
        <p:spPr>
          <a:xfrm>
            <a:off x="316690" y="2032318"/>
            <a:ext cx="849986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—Derechos del paciente en su relación con los profesionales e instituciones de la salud— el que quedará redactado de la siguiente manera:</a:t>
            </a:r>
          </a:p>
          <a:p>
            <a:endParaRPr lang="es-MX" dirty="0"/>
          </a:p>
          <a:p>
            <a:r>
              <a:rPr lang="es-MX" sz="2400" b="1" dirty="0"/>
              <a:t>Artículo 11: Directivas anticipadas</a:t>
            </a:r>
            <a:r>
              <a:rPr lang="es-MX" sz="2000" dirty="0"/>
              <a:t>. </a:t>
            </a:r>
            <a:r>
              <a:rPr lang="es-MX" dirty="0"/>
              <a:t>Toda persona capaz mayor de edad puede </a:t>
            </a:r>
            <a:r>
              <a:rPr lang="es-MX" dirty="0">
                <a:highlight>
                  <a:srgbClr val="FFFF00"/>
                </a:highlight>
              </a:rPr>
              <a:t>disponer directivas anticipadas sobre su salud, pudiendo consentir o rechazar determinados tratamientos médicos, preventivos o paliativos, y decisiones relativas a su salud</a:t>
            </a:r>
            <a:r>
              <a:rPr lang="es-MX" dirty="0"/>
              <a:t>. Las directivas deberán ser aceptadas por el médico a cargo, salvo las que impliquen desarrollar prácticas eutanásicas, las que se tendrán como inexistentes.</a:t>
            </a:r>
          </a:p>
          <a:p>
            <a:endParaRPr lang="es-MX" dirty="0"/>
          </a:p>
          <a:p>
            <a:r>
              <a:rPr lang="es-MX" sz="2400" b="1" dirty="0"/>
              <a:t>La declaración de voluntad deberá formalizarse por escrito ante escribano público o juzgados de primera instancia, para lo cual se requerirá de la presencia de dos (2) testigos. Dicha declaración podrá ser revocada en todo momento por quien la manifestó.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659737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22E575-D205-1CC2-A8A4-261832975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570156"/>
            <a:ext cx="8234615" cy="1054250"/>
          </a:xfrm>
        </p:spPr>
        <p:txBody>
          <a:bodyPr/>
          <a:lstStyle/>
          <a:p>
            <a:r>
              <a:rPr lang="es-AR" sz="4800" b="1" dirty="0"/>
              <a:t>Consentimiento Informado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C69475E-56F9-24F4-9CA7-C275C2097307}"/>
              </a:ext>
            </a:extLst>
          </p:cNvPr>
          <p:cNvSpPr txBox="1"/>
          <p:nvPr/>
        </p:nvSpPr>
        <p:spPr>
          <a:xfrm>
            <a:off x="210137" y="1624406"/>
            <a:ext cx="871296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b="1" dirty="0">
                <a:solidFill>
                  <a:srgbClr val="FF0000"/>
                </a:solidFill>
              </a:rPr>
              <a:t>g) en caso de padecer una enfermedad irreversible, incurable</a:t>
            </a:r>
            <a:r>
              <a:rPr lang="es-MX" sz="2200" dirty="0"/>
              <a:t>, o cuando se encuentre en estado terminal, o haya sufrido lesiones que lo coloquen en igual situación, el derecho a rechazar procedimientos quirúrgicos, de hidratación, alimentación, de reanimación artificial o al retiro de medidas de soporte vital, cuando sean extraordinarios o desproporcionados en relación a las perspectivas de mejoría, o produzcan sufrimiento desmesurado, o tengan por único efecto la prolongación en el tiempo de ese estadio terminal irreversible e incurable;</a:t>
            </a:r>
          </a:p>
          <a:p>
            <a:r>
              <a:rPr lang="es-MX" sz="2200" b="1" dirty="0">
                <a:solidFill>
                  <a:srgbClr val="FF0000"/>
                </a:solidFill>
              </a:rPr>
              <a:t>h) el derecho a recibir cuidados paliativos integrales en el proceso de atención de su enfermedad o padecimiento.  </a:t>
            </a:r>
            <a:r>
              <a:rPr lang="es-MX" sz="2200" dirty="0"/>
              <a:t>Ninguna persona con discapacidad puede ser sometida a investigaciones en salud sin su consentimiento libre e informado, para lo cual se le debe garantizar el acceso a los apoyos que necesite.</a:t>
            </a:r>
          </a:p>
        </p:txBody>
      </p:sp>
    </p:spTree>
    <p:extLst>
      <p:ext uri="{BB962C8B-B14F-4D97-AF65-F5344CB8AC3E}">
        <p14:creationId xmlns:p14="http://schemas.microsoft.com/office/powerpoint/2010/main" val="404671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A3258-B00B-9181-978F-623535741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570156"/>
            <a:ext cx="8282988" cy="1054250"/>
          </a:xfrm>
        </p:spPr>
        <p:txBody>
          <a:bodyPr/>
          <a:lstStyle/>
          <a:p>
            <a:r>
              <a:rPr lang="es-AR" sz="4800" b="1" dirty="0"/>
              <a:t>Consentimiento Informado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C971DEE-59C3-3D19-31C0-B919F3A0697C}"/>
              </a:ext>
            </a:extLst>
          </p:cNvPr>
          <p:cNvSpPr txBox="1"/>
          <p:nvPr/>
        </p:nvSpPr>
        <p:spPr>
          <a:xfrm>
            <a:off x="167142" y="2060848"/>
            <a:ext cx="880971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Nadie puede ser sometido a exámenes o tratamientos clínicos o quirúrgicos sin su consentimiento libre e informado, excepto disposición legal en contrario.</a:t>
            </a:r>
          </a:p>
          <a:p>
            <a:pPr algn="just"/>
            <a:r>
              <a:rPr lang="es-MX" sz="2000" dirty="0"/>
              <a:t>Si la persona se encuentra absolutamente imposibilitada para expresar su voluntad al tiempo de la atención médica y no la ha expresado anticipadamente, el consentimiento puede ser otorgado por el representante legal, el apoyo, el cónyuge, el conviviente, el pariente o el allegado que acompañe al paciente, siempre que medie situación de emergencia con riesgo cierto e inminente de un mal grave para su vida o su salud. En ausencia de todos ellos, el médico puede prescindir del consentimiento si su actuación es urgente y tiene por objeto evitar un mal grave al paciente.</a:t>
            </a:r>
          </a:p>
          <a:p>
            <a:pPr algn="just"/>
            <a:endParaRPr lang="es-MX" dirty="0"/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37059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3ECF9-C780-CB2C-9933-73F3E831D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009" y="410716"/>
            <a:ext cx="8131982" cy="1363758"/>
          </a:xfrm>
        </p:spPr>
        <p:txBody>
          <a:bodyPr/>
          <a:lstStyle/>
          <a:p>
            <a:r>
              <a:rPr lang="es-AR" sz="4400" b="1" dirty="0"/>
              <a:t>DIRECTIVAS ANTICIPADAS</a:t>
            </a:r>
            <a:br>
              <a:rPr lang="es-AR" sz="4400" b="1" dirty="0"/>
            </a:br>
            <a:r>
              <a:rPr lang="es-AR" sz="4400" b="1" dirty="0"/>
              <a:t>LEY 26742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2995073-D8ED-07B8-DA89-FD34E3BAA8AD}"/>
              </a:ext>
            </a:extLst>
          </p:cNvPr>
          <p:cNvSpPr txBox="1"/>
          <p:nvPr/>
        </p:nvSpPr>
        <p:spPr>
          <a:xfrm>
            <a:off x="215516" y="1984524"/>
            <a:ext cx="8712968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e) Autonomía de la voluntad. </a:t>
            </a:r>
            <a:r>
              <a:rPr lang="es-MX" sz="2000" dirty="0">
                <a:highlight>
                  <a:srgbClr val="FFFF00"/>
                </a:highlight>
              </a:rPr>
              <a:t>El paciente tiene derecho a aceptar o rechazar determinadas terapias o procedimientos médicos o biológicos</a:t>
            </a:r>
            <a:r>
              <a:rPr lang="es-MX" sz="2000" dirty="0"/>
              <a:t>…..</a:t>
            </a:r>
          </a:p>
          <a:p>
            <a:pPr algn="just"/>
            <a:r>
              <a:rPr lang="es-MX" sz="2000" dirty="0"/>
              <a:t>En el marco de esta potestad, el paciente que presente </a:t>
            </a:r>
            <a:r>
              <a:rPr lang="es-MX" sz="2000" dirty="0">
                <a:highlight>
                  <a:srgbClr val="FFFF00"/>
                </a:highlight>
              </a:rPr>
              <a:t>una enfermedad irreversible, incurable o se encuentre en estadio terminal</a:t>
            </a:r>
            <a:r>
              <a:rPr lang="es-MX" sz="2000" dirty="0"/>
              <a:t>, o haya sufrido lesiones que lo coloquen en igual situación, informado en forma fehaciente, </a:t>
            </a:r>
            <a:r>
              <a:rPr lang="es-MX" sz="2400" b="1" dirty="0"/>
              <a:t>tiene el derecho a manifestar su voluntad en cuanto al rechazo de procedimientos quirúrgicos, de reanimación artificial o al retiro de medidas de soporte vital cuando sean extraordinarias o desproporcionadas en relación con la perspectiva de mejoría, o produzcan un sufrimiento desmesurado. </a:t>
            </a:r>
            <a:r>
              <a:rPr lang="es-MX" sz="2000" dirty="0"/>
              <a:t>También podrá rechazar procedimientos de hidratación o alimentación cuando los mismos produzcan como único efecto la prolongación en el tiempo de ese estadio terminal irreversible o incurable.</a:t>
            </a:r>
          </a:p>
        </p:txBody>
      </p:sp>
    </p:spTree>
    <p:extLst>
      <p:ext uri="{BB962C8B-B14F-4D97-AF65-F5344CB8AC3E}">
        <p14:creationId xmlns:p14="http://schemas.microsoft.com/office/powerpoint/2010/main" val="557705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81E281-E923-CD58-4DDF-E0EA56DBB144}"/>
              </a:ext>
            </a:extLst>
          </p:cNvPr>
          <p:cNvSpPr txBox="1"/>
          <p:nvPr/>
        </p:nvSpPr>
        <p:spPr>
          <a:xfrm>
            <a:off x="107504" y="2305794"/>
            <a:ext cx="856895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FF0000"/>
                </a:solidFill>
              </a:rPr>
              <a:t>a) describir claramente el proyecto y el método </a:t>
            </a:r>
            <a:r>
              <a:rPr lang="es-MX" dirty="0"/>
              <a:t>que se aplicará en un protocolo de investigación;</a:t>
            </a:r>
          </a:p>
          <a:p>
            <a:r>
              <a:rPr lang="es-MX" sz="2000" b="1" dirty="0">
                <a:solidFill>
                  <a:srgbClr val="FF0000"/>
                </a:solidFill>
              </a:rPr>
              <a:t>b) ser realizada por personas con la formación y calificaciones científicas </a:t>
            </a:r>
            <a:r>
              <a:rPr lang="es-MX" dirty="0"/>
              <a:t>y profesionales apropiadas;</a:t>
            </a:r>
          </a:p>
          <a:p>
            <a:r>
              <a:rPr lang="es-MX" dirty="0"/>
              <a:t>c) contar con la aprobación previa de un comité acreditado de </a:t>
            </a:r>
            <a:r>
              <a:rPr lang="es-MX" b="1" dirty="0">
                <a:solidFill>
                  <a:srgbClr val="FF0000"/>
                </a:solidFill>
              </a:rPr>
              <a:t>evaluación de ética </a:t>
            </a:r>
            <a:r>
              <a:rPr lang="es-MX" dirty="0"/>
              <a:t>d) contar con la </a:t>
            </a:r>
            <a:r>
              <a:rPr lang="es-MX" sz="2000" b="1" dirty="0">
                <a:solidFill>
                  <a:srgbClr val="FF0000"/>
                </a:solidFill>
              </a:rPr>
              <a:t>autorización previa del organismo público correspondiente</a:t>
            </a:r>
            <a:r>
              <a:rPr lang="es-MX" dirty="0"/>
              <a:t>;</a:t>
            </a:r>
          </a:p>
          <a:p>
            <a:r>
              <a:rPr lang="es-MX" dirty="0"/>
              <a:t>e) estar fundamentada en una </a:t>
            </a:r>
            <a:r>
              <a:rPr lang="es-MX" sz="2000" b="1" dirty="0">
                <a:solidFill>
                  <a:srgbClr val="FF0000"/>
                </a:solidFill>
              </a:rPr>
              <a:t>cuidadosa comparación de los riesgos y las cargas en relación con los beneficios previsibles que representan para las personas que participan en la investigación…</a:t>
            </a:r>
            <a:endParaRPr lang="es-MX" dirty="0"/>
          </a:p>
          <a:p>
            <a:r>
              <a:rPr lang="es-MX" dirty="0"/>
              <a:t>f) contar con el consentimiento previo, libre, escrito, informado y específico de la persona que participa en la investigación, a quien se le debe explicar, en términos comprensibles, los objetivos y la metodología de la investigación, sus riesgos y posibles beneficios; dicho consentimiento es revocable;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D77277-3423-4F08-46D5-8CD4D30C9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24291"/>
            <a:ext cx="2857500" cy="193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160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B1FFF81-4614-D52F-44EF-DEC5AC0DCA89}"/>
              </a:ext>
            </a:extLst>
          </p:cNvPr>
          <p:cNvSpPr txBox="1"/>
          <p:nvPr/>
        </p:nvSpPr>
        <p:spPr>
          <a:xfrm>
            <a:off x="455360" y="3212976"/>
            <a:ext cx="854345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FF0000"/>
                </a:solidFill>
              </a:rPr>
              <a:t>g) no implicar para el participante riesgos y molestias desproporcionados </a:t>
            </a:r>
            <a:r>
              <a:rPr lang="es-MX" dirty="0"/>
              <a:t>en relación con los beneficios que se espera obtener de la investigación;</a:t>
            </a:r>
          </a:p>
          <a:p>
            <a:r>
              <a:rPr lang="es-MX" sz="2000" b="1" dirty="0">
                <a:solidFill>
                  <a:srgbClr val="FF0000"/>
                </a:solidFill>
              </a:rPr>
              <a:t>h) resguardar la intimidad de la persona que participa </a:t>
            </a:r>
            <a:r>
              <a:rPr lang="es-MX" dirty="0"/>
              <a:t>en la investigación y la confidencialidad de su información personal;</a:t>
            </a:r>
          </a:p>
          <a:p>
            <a:r>
              <a:rPr lang="es-MX" dirty="0"/>
              <a:t>i) asegurar que la participación de los sujetos de </a:t>
            </a:r>
            <a:r>
              <a:rPr lang="es-MX" sz="2000" b="1" dirty="0">
                <a:solidFill>
                  <a:srgbClr val="FF0000"/>
                </a:solidFill>
              </a:rPr>
              <a:t>la investigación no les resulte onerosa a éstos y que tengan acceso a la atención médica apropiada </a:t>
            </a:r>
            <a:r>
              <a:rPr lang="es-MX" dirty="0"/>
              <a:t>en caso de eventos adversos relacionados con la investigación, la que debe estar disponible cuando sea requerida;</a:t>
            </a:r>
          </a:p>
          <a:p>
            <a:r>
              <a:rPr lang="es-MX" dirty="0"/>
              <a:t>j) asegurar a los participantes de la investigación la disponibilidad y accesibilidad a los tratamientos que la investigación haya demostrado beneficiosos.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9D2F23-AF10-2F62-CF69-CB84CF83B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20" y="548282"/>
            <a:ext cx="2505075" cy="218959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950CC40-62FB-A027-8906-2E66EA711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35" y="563170"/>
            <a:ext cx="2143125" cy="21895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133D181-6697-9155-D495-9C6A11CCD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594754"/>
            <a:ext cx="29146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89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559F8-3D19-2B27-3ECD-E46219BE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Pruebas experimentales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8185EE-3482-AEC3-443A-F169C3997A6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MX" dirty="0"/>
              <a:t>ARTICULO 57.- Prácticas prohibidas. Está prohibida toda práctica destinada a producir una alteración genética del embrión que se transmita a su descendencia.</a:t>
            </a:r>
            <a:endParaRPr lang="es-AR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46179B-1094-C421-7C3D-400B12E3A31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s-AR" dirty="0"/>
              <a:t>Solo puede realizarse si se cumplen con los requisitos del art 58 CCCN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0FCE67C-822C-9550-541B-1B3581A79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931" y="3976292"/>
            <a:ext cx="3096343" cy="21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36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C06C2-CB1D-39D6-99D0-A27D7CC9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600" b="1" dirty="0"/>
              <a:t>TRATAMIENTOS QUIRURGICOS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7D8317-22FD-1940-EE0D-D5E16DCD2D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6546" y="2148120"/>
            <a:ext cx="3959351" cy="3877056"/>
          </a:xfrm>
        </p:spPr>
        <p:txBody>
          <a:bodyPr/>
          <a:lstStyle/>
          <a:p>
            <a:r>
              <a:rPr lang="es-AR" dirty="0">
                <a:highlight>
                  <a:srgbClr val="FFFF00"/>
                </a:highlight>
              </a:rPr>
              <a:t>PROHIBIDOS</a:t>
            </a:r>
            <a:r>
              <a:rPr lang="es-AR" dirty="0"/>
              <a:t>; que excedan el </a:t>
            </a:r>
            <a:r>
              <a:rPr lang="es-AR" b="1" dirty="0">
                <a:solidFill>
                  <a:srgbClr val="FF0000"/>
                </a:solidFill>
              </a:rPr>
              <a:t>obrar licito </a:t>
            </a:r>
            <a:r>
              <a:rPr lang="es-AR" dirty="0"/>
              <a:t>o sean meramente </a:t>
            </a:r>
            <a:r>
              <a:rPr lang="es-AR" sz="2800" b="1" dirty="0">
                <a:solidFill>
                  <a:srgbClr val="FF0000"/>
                </a:solidFill>
              </a:rPr>
              <a:t>EXPERIMENTALES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D0DF92-3451-4D0B-F54C-2CC1F536F2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301" y="2148120"/>
            <a:ext cx="4321569" cy="4361624"/>
          </a:xfrm>
        </p:spPr>
        <p:txBody>
          <a:bodyPr>
            <a:normAutofit lnSpcReduction="10000"/>
          </a:bodyPr>
          <a:lstStyle/>
          <a:p>
            <a:r>
              <a:rPr lang="es-AR" dirty="0">
                <a:highlight>
                  <a:srgbClr val="FFFF00"/>
                </a:highlight>
              </a:rPr>
              <a:t>PERMITIDOS;  </a:t>
            </a:r>
            <a:r>
              <a:rPr lang="es-AR" sz="2800" b="1" dirty="0"/>
              <a:t>Los consentidos por los pacientes, por sus familiares o tutores, permitidos para mejorar la salud, de adultos o menores.</a:t>
            </a:r>
          </a:p>
          <a:p>
            <a:r>
              <a:rPr lang="es-AR" sz="2800" b="1" dirty="0"/>
              <a:t> Cambio de sexo</a:t>
            </a:r>
          </a:p>
          <a:p>
            <a:r>
              <a:rPr lang="es-AR" sz="2800" b="1" dirty="0"/>
              <a:t> ESTERILIZACIÓN (ley 26130)</a:t>
            </a:r>
          </a:p>
        </p:txBody>
      </p:sp>
    </p:spTree>
    <p:extLst>
      <p:ext uri="{BB962C8B-B14F-4D97-AF65-F5344CB8AC3E}">
        <p14:creationId xmlns:p14="http://schemas.microsoft.com/office/powerpoint/2010/main" val="19371239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99D17-3F85-9137-242B-4F19D032C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525159"/>
            <a:ext cx="5106096" cy="1005809"/>
          </a:xfrm>
        </p:spPr>
        <p:txBody>
          <a:bodyPr/>
          <a:lstStyle/>
          <a:p>
            <a:r>
              <a:rPr lang="es-AR" sz="6000" dirty="0"/>
              <a:t>EUTANASIA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3AF5BC-4DE3-BCE4-AB1B-AC54F5771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626" y="4437112"/>
            <a:ext cx="7734747" cy="1500187"/>
          </a:xfrm>
        </p:spPr>
        <p:txBody>
          <a:bodyPr>
            <a:normAutofit fontScale="92500" lnSpcReduction="10000"/>
          </a:bodyPr>
          <a:lstStyle/>
          <a:p>
            <a:r>
              <a:rPr lang="es-MX" sz="3200" dirty="0"/>
              <a:t>En la Argentina existe el término técnico “</a:t>
            </a:r>
            <a:r>
              <a:rPr lang="es-MX" sz="3200" b="1" dirty="0"/>
              <a:t>ORTOTANASIA”</a:t>
            </a:r>
          </a:p>
          <a:p>
            <a:r>
              <a:rPr lang="es-AR" sz="3200" b="1" dirty="0"/>
              <a:t>EUTANASIA PASIVA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B3BF9CB-3C13-1356-87F2-C551D2366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060848"/>
            <a:ext cx="5800643" cy="184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190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B3982-4FCD-CD27-B8DC-6FC404F43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SE PUEDE CLASIFICAR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8D7C0-2E47-3BC8-50B7-9B8B62BA41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8490" y="2240280"/>
            <a:ext cx="3803904" cy="3877056"/>
          </a:xfrm>
        </p:spPr>
        <p:txBody>
          <a:bodyPr/>
          <a:lstStyle/>
          <a:p>
            <a:r>
              <a:rPr lang="es-AR" dirty="0">
                <a:highlight>
                  <a:srgbClr val="FFFF00"/>
                </a:highlight>
              </a:rPr>
              <a:t>EUTANASIA VOLUNTARIA; </a:t>
            </a:r>
            <a:r>
              <a:rPr lang="es-AR" dirty="0"/>
              <a:t>El paciente presta su consentimiento para suspender tratamientos o se niega a someterse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31B2BC-B6E6-5443-26A4-DE70FDAF20D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s-AR" dirty="0">
                <a:highlight>
                  <a:srgbClr val="FFFF00"/>
                </a:highlight>
              </a:rPr>
              <a:t>EUTANASIA INVOLUNTARIA; </a:t>
            </a:r>
            <a:r>
              <a:rPr lang="es-AR" dirty="0"/>
              <a:t>Otros parientes o los médicos deciden.</a:t>
            </a:r>
          </a:p>
          <a:p>
            <a:r>
              <a:rPr lang="es-AR" dirty="0">
                <a:highlight>
                  <a:srgbClr val="FFFF00"/>
                </a:highlight>
              </a:rPr>
              <a:t>ACTIVA: Hacer acciones para provocar la muerte. </a:t>
            </a:r>
            <a:r>
              <a:rPr lang="es-AR" dirty="0"/>
              <a:t>Este tipo de prácticas se encuentra prohibida en Argentina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EC2A45-FD6C-9272-7D3E-5B1998BA1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754" y="472514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34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668FC-A708-8813-0120-31E3CD5D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MUERTE DIGNA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F1717B-EF26-5819-60B6-A8312F970AFD}"/>
              </a:ext>
            </a:extLst>
          </p:cNvPr>
          <p:cNvSpPr txBox="1"/>
          <p:nvPr/>
        </p:nvSpPr>
        <p:spPr>
          <a:xfrm>
            <a:off x="282145" y="2109009"/>
            <a:ext cx="85689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dirty="0"/>
              <a:t>se conoce como la </a:t>
            </a:r>
            <a:r>
              <a:rPr lang="es-MX" sz="2400" dirty="0">
                <a:highlight>
                  <a:srgbClr val="FFFF00"/>
                </a:highlight>
              </a:rPr>
              <a:t>eutanasia pasiva; </a:t>
            </a:r>
            <a:r>
              <a:rPr lang="es-MX" sz="2000" dirty="0"/>
              <a:t>no sostener a un paciente a una prolongación de su vida médicamente inútil", explica Marcos Córdoba.</a:t>
            </a:r>
          </a:p>
          <a:p>
            <a:pPr algn="just"/>
            <a:r>
              <a:rPr lang="es-MX" sz="2000" dirty="0"/>
              <a:t> "En otras palabras es algo así como 'no te mato, pero te dejo morir, sin acelerar nada'", en la Argentina no existe la eutanasia activa o directa".</a:t>
            </a:r>
            <a:endParaRPr lang="es-AR" sz="2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12FBC4-4F7A-E617-9BA4-758DB79A00B6}"/>
              </a:ext>
            </a:extLst>
          </p:cNvPr>
          <p:cNvSpPr txBox="1"/>
          <p:nvPr/>
        </p:nvSpPr>
        <p:spPr>
          <a:xfrm>
            <a:off x="400040" y="3757756"/>
            <a:ext cx="804471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/>
              <a:t>la Ley de Muerte Digna se basa en dos aspectos clave: "</a:t>
            </a:r>
            <a:r>
              <a:rPr lang="es-MX" sz="2000" b="1" dirty="0"/>
              <a:t>que el tratamiento médico que se efectúe no tenga posibilidad de recuperación, </a:t>
            </a:r>
            <a:r>
              <a:rPr lang="es-MX" dirty="0"/>
              <a:t>o que produzca un </a:t>
            </a:r>
            <a:r>
              <a:rPr lang="es-MX" sz="2400" b="1" dirty="0"/>
              <a:t>sufrimiento desmesurado en un paciente que, en todo su derecho, puede rechazar".</a:t>
            </a:r>
          </a:p>
          <a:p>
            <a:pPr algn="just"/>
            <a:r>
              <a:rPr lang="es-MX" sz="2000" dirty="0"/>
              <a:t>Los</a:t>
            </a:r>
            <a:r>
              <a:rPr lang="es-MX" sz="2400" b="1" dirty="0"/>
              <a:t> </a:t>
            </a:r>
            <a:r>
              <a:rPr lang="es-MX" dirty="0"/>
              <a:t>especialistas en medicina paliativa consideran que  la ley es fundamental para que "el paciente pueda poseer toda la información para que pueda discernir, junto a su familia, cómo quiere llevar adelante su enfermedad“.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848214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7E88B-0135-06DD-0C5A-BF39C779D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439" y="1428426"/>
            <a:ext cx="4289533" cy="698830"/>
          </a:xfrm>
        </p:spPr>
        <p:txBody>
          <a:bodyPr/>
          <a:lstStyle/>
          <a:p>
            <a:r>
              <a:rPr lang="es-AR" dirty="0"/>
              <a:t>EXEQUIAS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A858F7-FC6E-3BC9-2CCE-B2C29F5E4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4527" y="3729115"/>
            <a:ext cx="8414946" cy="2924944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La persona plenamente capaz puede disponer, por cualquier forma, el modo y circunstancias de sus exequias e inhumación, así como la dación de todo o parte del cadáver con fines terapéuticos, científicos, pedagógicos o de índole similar. Si la voluntad del fallecido no ha sido expresada, o ésta no es presumida, la decisión corresponde al cónyuge, al conviviente y en su defecto a los parientes según el orden sucesorio, quienes no pueden dar al cadáver un destino diferente al que habría dado el difunto de haber podido expresar su voluntad.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A43DB2-DA0F-40C9-2B43-182C2FD33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972" y="426796"/>
            <a:ext cx="3661478" cy="270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822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1955DB-E126-3F86-A3AC-F42F2498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90" y="570156"/>
            <a:ext cx="8131982" cy="1054250"/>
          </a:xfrm>
        </p:spPr>
        <p:txBody>
          <a:bodyPr/>
          <a:lstStyle/>
          <a:p>
            <a:r>
              <a:rPr lang="es-AR" dirty="0"/>
              <a:t>Derechos Personalísimos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BC110F6-177C-CDCC-C618-D28E40E19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028" y="2420888"/>
            <a:ext cx="5001943" cy="365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48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artoné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artoné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rtoné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2891</TotalTime>
  <Words>3339</Words>
  <Application>Microsoft Office PowerPoint</Application>
  <PresentationFormat>Presentación en pantalla (4:3)</PresentationFormat>
  <Paragraphs>190</Paragraphs>
  <Slides>45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45</vt:i4>
      </vt:variant>
    </vt:vector>
  </HeadingPairs>
  <TitlesOfParts>
    <vt:vector size="52" baseType="lpstr">
      <vt:lpstr>Arial</vt:lpstr>
      <vt:lpstr>Book Antiqua</vt:lpstr>
      <vt:lpstr>Calibri</vt:lpstr>
      <vt:lpstr>Cambria</vt:lpstr>
      <vt:lpstr>Wingdings</vt:lpstr>
      <vt:lpstr>Cartoné</vt:lpstr>
      <vt:lpstr>1_Adyacencia</vt:lpstr>
      <vt:lpstr> UNIDAD III   DERECHOS PERSONALISIMOS</vt:lpstr>
      <vt:lpstr>DERECHOS Y ACTOS PERSONALÍSIMOS </vt:lpstr>
      <vt:lpstr>PERSONA: Concepto jurídico</vt:lpstr>
      <vt:lpstr>DESVIACIONES  DEL SIGLO XX</vt:lpstr>
      <vt:lpstr>IUSNATURALISMO-IUSPOSITIVISMO</vt:lpstr>
      <vt:lpstr>CSJN -2007</vt:lpstr>
      <vt:lpstr>Presentación de PowerPoint</vt:lpstr>
      <vt:lpstr>COLOMBIA</vt:lpstr>
      <vt:lpstr>Presentación de PowerPoint</vt:lpstr>
      <vt:lpstr>Se ha revitalizado el concepto iusnaturalista</vt:lpstr>
      <vt:lpstr>ATRIBUTOS ESENCIALES</vt:lpstr>
      <vt:lpstr>COMIENZO/FIN  (art 19/21 CCCN) </vt:lpstr>
      <vt:lpstr>CLASIFICACION </vt:lpstr>
      <vt:lpstr>Presentación de PowerPoint</vt:lpstr>
      <vt:lpstr>Presentación de PowerPoint</vt:lpstr>
      <vt:lpstr>Técnicas de reproducción humana asistida</vt:lpstr>
      <vt:lpstr>Reglas generales relativas a la filiación por técnicas de reproducción humana asistida</vt:lpstr>
      <vt:lpstr>CLONACION</vt:lpstr>
      <vt:lpstr>Subrogación de vientres: ¿qué pasa en la Argentina? </vt:lpstr>
      <vt:lpstr> DERECHOS PERSONALISIMOS</vt:lpstr>
      <vt:lpstr>NATURALEZA JURIDICA</vt:lpstr>
      <vt:lpstr>COMPRENDE</vt:lpstr>
      <vt:lpstr>Presentación de PowerPoint</vt:lpstr>
      <vt:lpstr>ALGUNAS ACLARACIONES</vt:lpstr>
      <vt:lpstr>Otras aclaraciones</vt:lpstr>
      <vt:lpstr>    ¿Qué SE PROTEGE ?  Se considera que se pueden clasificar en:  a) PROTEGE   MANIFESTACIONES FISICAS (su vida, cuerpo, salud, integridad física)  b) PROTEGE LAS MANIFESTACIONES ESPIRITUALES (honor, identidad imagen)  c) PROTEGE LAS LIBERTADES (libertad de expresión, de movimiento de conciencia)</vt:lpstr>
      <vt:lpstr>DERECHO A LA VIDA</vt:lpstr>
      <vt:lpstr>EL ABORTO / Ley 27610</vt:lpstr>
      <vt:lpstr>Presentación de PowerPoint</vt:lpstr>
      <vt:lpstr>OBJECION DE CONCIENCIA</vt:lpstr>
      <vt:lpstr>Presentación de PowerPoint</vt:lpstr>
      <vt:lpstr>ARTICULO 59.- Consentimiento Informado</vt:lpstr>
      <vt:lpstr>ARTICULO 6º — Modifíquese el artículo 11 de la Ley 26.529 del D. del Paciente</vt:lpstr>
      <vt:lpstr>Consentimiento Informado</vt:lpstr>
      <vt:lpstr>Consentimiento Informado</vt:lpstr>
      <vt:lpstr>DIRECTIVAS ANTICIPADAS LEY 26742</vt:lpstr>
      <vt:lpstr>Presentación de PowerPoint</vt:lpstr>
      <vt:lpstr>Presentación de PowerPoint</vt:lpstr>
      <vt:lpstr>Pruebas experimentales</vt:lpstr>
      <vt:lpstr>TRATAMIENTOS QUIRURGICOS</vt:lpstr>
      <vt:lpstr>EUTANASIA</vt:lpstr>
      <vt:lpstr>SE PUEDE CLASIFICAR</vt:lpstr>
      <vt:lpstr>MUERTE DIGNA</vt:lpstr>
      <vt:lpstr>EXEQUIAS</vt:lpstr>
      <vt:lpstr>Derechos Personalísimos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 tratos</dc:title>
  <dc:creator>Rosana</dc:creator>
  <cp:lastModifiedBy>ROSANA TORANZO</cp:lastModifiedBy>
  <cp:revision>86</cp:revision>
  <dcterms:created xsi:type="dcterms:W3CDTF">2015-05-02T21:56:38Z</dcterms:created>
  <dcterms:modified xsi:type="dcterms:W3CDTF">2026-08-19T01:51:51Z</dcterms:modified>
</cp:coreProperties>
</file>