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92" r:id="rId4"/>
  </p:sldMasterIdLst>
  <p:notesMasterIdLst>
    <p:notesMasterId r:id="rId23"/>
  </p:notesMasterIdLst>
  <p:sldIdLst>
    <p:sldId id="257" r:id="rId5"/>
    <p:sldId id="258" r:id="rId6"/>
    <p:sldId id="318" r:id="rId7"/>
    <p:sldId id="260" r:id="rId8"/>
    <p:sldId id="309" r:id="rId9"/>
    <p:sldId id="319" r:id="rId10"/>
    <p:sldId id="322" r:id="rId11"/>
    <p:sldId id="320" r:id="rId12"/>
    <p:sldId id="323" r:id="rId13"/>
    <p:sldId id="324" r:id="rId14"/>
    <p:sldId id="325" r:id="rId15"/>
    <p:sldId id="326" r:id="rId16"/>
    <p:sldId id="327" r:id="rId17"/>
    <p:sldId id="329" r:id="rId18"/>
    <p:sldId id="330" r:id="rId19"/>
    <p:sldId id="328" r:id="rId20"/>
    <p:sldId id="331" r:id="rId21"/>
    <p:sldId id="332" r:id="rId2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96FF-B185-4FDA-90BB-F042F4A3EC56}" type="datetimeFigureOut">
              <a:rPr lang="es-AR" smtClean="0"/>
              <a:t>13/10/2021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70A9-5124-448F-B3C0-F6D15916EC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83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70A9-5124-448F-B3C0-F6D15916EC5F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706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70A9-5124-448F-B3C0-F6D15916EC5F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63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ECE9C6"/>
                </a:solidFill>
              </a:rPr>
              <a:pPr/>
              <a:t>13/10/2021</a:t>
            </a:fld>
            <a:endParaRPr lang="es-A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ECE9C6"/>
                </a:solidFill>
              </a:rPr>
              <a:pPr/>
              <a:t>‹Nº›</a:t>
            </a:fld>
            <a:endParaRPr lang="es-A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0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42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158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687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11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94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570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741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11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2468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968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ECE9C6"/>
                </a:solidFill>
              </a:rPr>
              <a:pPr/>
              <a:t>13/10/2021</a:t>
            </a:fld>
            <a:endParaRPr lang="es-A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ECE9C6"/>
                </a:solidFill>
              </a:rPr>
              <a:pPr/>
              <a:t>‹Nº›</a:t>
            </a:fld>
            <a:endParaRPr lang="es-A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9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8727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166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350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1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11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99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292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ECE9C6"/>
                </a:solidFill>
              </a:rPr>
              <a:pPr/>
              <a:t>13/10/2021</a:t>
            </a:fld>
            <a:endParaRPr lang="es-A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ECE9C6"/>
                </a:solidFill>
              </a:rPr>
              <a:pPr/>
              <a:t>‹Nº›</a:t>
            </a:fld>
            <a:endParaRPr lang="es-A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58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1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465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9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1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1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0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24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168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1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18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8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028CD4-ED7B-497C-AB83-AE41EEE7C62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9281EF-80B1-4F20-8F38-9572DDF0C73B}" type="datetimeFigureOut">
              <a:rPr lang="es-AR" smtClean="0">
                <a:solidFill>
                  <a:srgbClr val="DFDCB7"/>
                </a:solidFill>
              </a:rPr>
              <a:pPr/>
              <a:t>13/10/2021</a:t>
            </a:fld>
            <a:endParaRPr lang="es-A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D85C0F-EA48-47A2-886D-6B9F312B6E37}" type="datetimeFigureOut">
              <a:rPr lang="es-AR" smtClean="0">
                <a:solidFill>
                  <a:srgbClr val="895D1D"/>
                </a:solidFill>
              </a:rPr>
              <a:pPr/>
              <a:t>13/10/2021</a:t>
            </a:fld>
            <a:endParaRPr lang="es-A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8550D8-DD5B-4750-8C93-5F303B1BC299}" type="slidenum">
              <a:rPr lang="es-AR" smtClean="0">
                <a:solidFill>
                  <a:srgbClr val="895D1D"/>
                </a:solidFill>
              </a:rPr>
              <a:pPr/>
              <a:t>‹Nº›</a:t>
            </a:fld>
            <a:endParaRPr lang="es-A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3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“ADOPCION”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5945"/>
            <a:ext cx="6400800" cy="17526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Derecho Privado I –</a:t>
            </a:r>
          </a:p>
          <a:p>
            <a:r>
              <a:rPr lang="es-AR" sz="3200" dirty="0" smtClean="0"/>
              <a:t>UNIDAD X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27784" y="6022948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873624"/>
              </a:buClr>
            </a:pPr>
            <a:r>
              <a:rPr lang="es-AR" sz="2400" dirty="0" err="1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Prof</a:t>
            </a:r>
            <a:r>
              <a:rPr lang="es-AR" sz="2400" dirty="0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: María Rosana </a:t>
            </a:r>
            <a:r>
              <a:rPr lang="es-AR" sz="2400" dirty="0" err="1">
                <a:solidFill>
                  <a:prstClr val="white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Toranzo</a:t>
            </a:r>
            <a:endParaRPr lang="es-AR" sz="2400" dirty="0">
              <a:solidFill>
                <a:prstClr val="white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9" y="3752383"/>
            <a:ext cx="2686050" cy="1987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20853"/>
            <a:ext cx="3571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1054250"/>
          </a:xfrm>
        </p:spPr>
        <p:txBody>
          <a:bodyPr/>
          <a:lstStyle/>
          <a:p>
            <a:pPr algn="l"/>
            <a:r>
              <a:rPr lang="es-AR" sz="4800" dirty="0"/>
              <a:t>ARTICULO 611.- Guarda de </a:t>
            </a:r>
            <a:r>
              <a:rPr lang="es-AR" sz="4800" dirty="0" smtClean="0"/>
              <a:t>hecho Prohibición</a:t>
            </a:r>
            <a:r>
              <a:rPr lang="es-AR" sz="4800" dirty="0"/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3212" y="2420888"/>
            <a:ext cx="8856984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C00000"/>
                </a:solidFill>
              </a:rPr>
              <a:t>Queda </a:t>
            </a:r>
            <a:r>
              <a:rPr lang="es-AR" sz="2400" dirty="0">
                <a:solidFill>
                  <a:srgbClr val="C00000"/>
                </a:solidFill>
              </a:rPr>
              <a:t>prohibida expresamente la entrega directa en guarda de niños, niñas y adolescentes mediante escritura pública o acto administrativo, así como la entrega directa en guarda otorgada por cualquiera de los progenitores u otros familiares del niño.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293096"/>
            <a:ext cx="3505932" cy="23094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8852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2780928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La transgresión de la prohibición habilita al </a:t>
            </a:r>
            <a:r>
              <a:rPr lang="es-AR" sz="2800" b="1" dirty="0">
                <a:solidFill>
                  <a:srgbClr val="FF0000"/>
                </a:solidFill>
              </a:rPr>
              <a:t>juez a separar al niño transitoria o definitivamente de su pretenso guardador, </a:t>
            </a:r>
            <a:r>
              <a:rPr lang="es-AR" sz="2400" dirty="0"/>
              <a:t>excepto que se compruebe judicialmente que la elección de los progenitores se funda en la existencia de un vínculo de parentesco, entre éstos y el o los pretensos guardadores del niño.</a:t>
            </a:r>
          </a:p>
          <a:p>
            <a:endParaRPr lang="es-AR" sz="2400" dirty="0"/>
          </a:p>
          <a:p>
            <a:r>
              <a:rPr lang="es-AR" sz="2400" dirty="0"/>
              <a:t>Ni la guarda de hecho, ni los supuestos de guarda judicial o delegación del ejercicio de la responsabilidad parental deben ser considerados a los fines de la </a:t>
            </a:r>
            <a:r>
              <a:rPr lang="es-AR" sz="2400" dirty="0" smtClean="0"/>
              <a:t>adopción.</a:t>
            </a:r>
            <a:endParaRPr lang="es-A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0648"/>
            <a:ext cx="374441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386" y="620688"/>
            <a:ext cx="7754713" cy="1910716"/>
          </a:xfrm>
        </p:spPr>
        <p:txBody>
          <a:bodyPr/>
          <a:lstStyle/>
          <a:p>
            <a:r>
              <a:rPr lang="es-AR" dirty="0" smtClean="0"/>
              <a:t>COMPETENCIA DEL JUEZ INTERVINIENTE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5013176"/>
            <a:ext cx="7734747" cy="1500187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sz="2400" b="1" dirty="0">
                <a:solidFill>
                  <a:srgbClr val="FF0000"/>
                </a:solidFill>
              </a:rPr>
              <a:t>La guarda con fines de adopción debe ser discernida inmediatamente por el juez que dicta la sentencia que declara la situación de </a:t>
            </a:r>
            <a:r>
              <a:rPr lang="es-AR" sz="2400" b="1" dirty="0" err="1">
                <a:solidFill>
                  <a:srgbClr val="FF0000"/>
                </a:solidFill>
              </a:rPr>
              <a:t>adoptabilidad</a:t>
            </a:r>
            <a:r>
              <a:rPr lang="es-AR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551829"/>
            <a:ext cx="38262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85" y="188640"/>
            <a:ext cx="8435280" cy="1143000"/>
          </a:xfrm>
        </p:spPr>
        <p:txBody>
          <a:bodyPr/>
          <a:lstStyle/>
          <a:p>
            <a:pPr algn="ctr"/>
            <a:r>
              <a:rPr lang="es-AR" dirty="0"/>
              <a:t>ARTICULO 613</a:t>
            </a:r>
            <a:r>
              <a:rPr lang="es-AR" dirty="0" smtClean="0"/>
              <a:t>.-</a:t>
            </a:r>
            <a:br>
              <a:rPr lang="es-AR" dirty="0" smtClean="0"/>
            </a:br>
            <a:r>
              <a:rPr lang="es-AR" sz="4000" dirty="0" smtClean="0"/>
              <a:t>Elección </a:t>
            </a:r>
            <a:r>
              <a:rPr lang="es-AR" sz="4000" dirty="0"/>
              <a:t>del guardador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28800"/>
            <a:ext cx="8388424" cy="480060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 </a:t>
            </a:r>
            <a:r>
              <a:rPr lang="es-AR" dirty="0"/>
              <a:t>El juez que declaró la situación de </a:t>
            </a:r>
            <a:r>
              <a:rPr lang="es-AR" dirty="0" err="1"/>
              <a:t>adoptabilidad</a:t>
            </a:r>
            <a:r>
              <a:rPr lang="es-AR" dirty="0"/>
              <a:t> </a:t>
            </a:r>
            <a:r>
              <a:rPr lang="es-AR" sz="2600" b="1" dirty="0">
                <a:solidFill>
                  <a:srgbClr val="FF0000"/>
                </a:solidFill>
              </a:rPr>
              <a:t>selecciona a los pretensos adoptantes de la nómina remitida por el registro de adoptantes</a:t>
            </a:r>
            <a:r>
              <a:rPr lang="es-AR" dirty="0"/>
              <a:t>. A estos fines, o para otras actividades que considere pertinentes, convoca a la autoridad administrativa que intervino en el proceso de la declaración en situación de </a:t>
            </a:r>
            <a:r>
              <a:rPr lang="es-AR" dirty="0" err="1"/>
              <a:t>adoptabilidad</a:t>
            </a:r>
            <a:r>
              <a:rPr lang="es-AR" dirty="0"/>
              <a:t>, organismo que también puede comparecer de manera espontánea.</a:t>
            </a:r>
          </a:p>
          <a:p>
            <a:endParaRPr lang="es-AR" dirty="0"/>
          </a:p>
          <a:p>
            <a:pPr algn="just"/>
            <a:r>
              <a:rPr lang="es-AR" dirty="0"/>
              <a:t>Para la selección, y a los fines de asegurar de un modo permanente y satisfactorio el desarrollo pleno del niño, niña o adolescente, se deben tomar en cuenta, entre otras pautas: </a:t>
            </a:r>
            <a:r>
              <a:rPr lang="es-AR" sz="2600" b="1" dirty="0">
                <a:solidFill>
                  <a:srgbClr val="FF0000"/>
                </a:solidFill>
              </a:rPr>
              <a:t>las condiciones personales, edades y aptitudes del o de los pretensos adoptantes; su idoneidad para cumplir con las funciones de cuidado, educación; sus motivaciones y expectativas frente a la adopción; el respeto asumido frente al derecho a la identidad y origen del niño, niña o adolescente.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7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499" y="389477"/>
            <a:ext cx="7754713" cy="1910716"/>
          </a:xfrm>
        </p:spPr>
        <p:txBody>
          <a:bodyPr/>
          <a:lstStyle/>
          <a:p>
            <a:r>
              <a:rPr lang="es-AR" dirty="0">
                <a:solidFill>
                  <a:srgbClr val="000000"/>
                </a:solidFill>
                <a:latin typeface="Gill Sans"/>
              </a:rPr>
              <a:t>El juez debe citar al 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niño/a 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5271693"/>
            <a:ext cx="8280920" cy="1500187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rgbClr val="000000"/>
                </a:solidFill>
                <a:latin typeface="Gill Sans"/>
              </a:rPr>
              <a:t>Y </a:t>
            </a:r>
            <a:r>
              <a:rPr lang="es-AR" sz="2800" b="1" dirty="0">
                <a:solidFill>
                  <a:srgbClr val="000000"/>
                </a:solidFill>
                <a:latin typeface="Gill Sans"/>
              </a:rPr>
              <a:t>puede escuchar a los parientes y otros referentes afectivos</a:t>
            </a:r>
            <a:r>
              <a:rPr lang="es-AR" sz="2800" b="1" dirty="0" smtClean="0">
                <a:solidFill>
                  <a:srgbClr val="000000"/>
                </a:solidFill>
                <a:latin typeface="Gill Sans"/>
              </a:rPr>
              <a:t>.</a:t>
            </a:r>
            <a:endParaRPr lang="es-AR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50" y="2300193"/>
            <a:ext cx="5401409" cy="25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 </a:t>
            </a:r>
            <a:r>
              <a:rPr lang="es-AR" dirty="0"/>
              <a:t>juez dicta la sentencia de guarda con fines de adopción.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0006" y="3573016"/>
            <a:ext cx="7734747" cy="1500187"/>
          </a:xfrm>
        </p:spPr>
        <p:txBody>
          <a:bodyPr/>
          <a:lstStyle/>
          <a:p>
            <a:r>
              <a:rPr lang="es-AR" dirty="0"/>
              <a:t> Cumplidas las medidas dispuestas en el artículo 613, </a:t>
            </a:r>
            <a:r>
              <a:rPr lang="es-AR" dirty="0" smtClean="0"/>
              <a:t>El </a:t>
            </a:r>
            <a:r>
              <a:rPr lang="es-AR" dirty="0"/>
              <a:t>plazo de guarda no puede </a:t>
            </a:r>
            <a:r>
              <a:rPr lang="es-AR" sz="3200" b="1" dirty="0">
                <a:solidFill>
                  <a:srgbClr val="FF0000"/>
                </a:solidFill>
              </a:rPr>
              <a:t>exceder los seis meses.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33163" y="4437112"/>
            <a:ext cx="38884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CAPITULO 4</a:t>
            </a:r>
            <a:br>
              <a:rPr lang="es-AR" dirty="0"/>
            </a:br>
            <a:r>
              <a:rPr lang="es-AR" dirty="0" smtClean="0"/>
              <a:t>JUICIO DE ADOPCIÓN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Una vez cumplido el período de guarda, el juez interviniente, de oficio o a pedido de parte o de la autoridad administrativa, inicia el proceso de adopción.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0512"/>
            <a:ext cx="762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6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3361" y="692696"/>
            <a:ext cx="6777318" cy="1731982"/>
          </a:xfrm>
        </p:spPr>
        <p:txBody>
          <a:bodyPr/>
          <a:lstStyle/>
          <a:p>
            <a:r>
              <a:rPr lang="es-AR" dirty="0" smtClean="0"/>
              <a:t>Reglas del procedimiento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56984" cy="31409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AR" sz="3100" dirty="0" smtClean="0"/>
              <a:t>a) </a:t>
            </a:r>
            <a:r>
              <a:rPr lang="es-AR" sz="3300" dirty="0" smtClean="0"/>
              <a:t>son parte los pretensos adoptantes y el pretenso adoptado; si tiene edad y grado de madurez suficiente, debe comparecer con asistencia letrada;</a:t>
            </a:r>
          </a:p>
          <a:p>
            <a:pPr algn="l"/>
            <a:r>
              <a:rPr lang="es-AR" sz="3300" dirty="0" smtClean="0"/>
              <a:t>b) el juez debe oír personalmente al pretenso adoptado y tener en cuenta su opinión según su edad y grado de madurez;</a:t>
            </a:r>
          </a:p>
          <a:p>
            <a:pPr algn="l"/>
            <a:r>
              <a:rPr lang="es-AR" sz="3300" dirty="0" smtClean="0"/>
              <a:t>c) debe intervenir el Ministerio Público y el organismo administrativo;</a:t>
            </a:r>
          </a:p>
          <a:p>
            <a:pPr algn="l"/>
            <a:r>
              <a:rPr lang="es-AR" sz="3300" dirty="0" smtClean="0"/>
              <a:t>d) el pretenso adoptado mayor de diez años debe prestar consentimiento expreso;</a:t>
            </a:r>
          </a:p>
          <a:p>
            <a:pPr algn="l"/>
            <a:r>
              <a:rPr lang="es-AR" sz="2500" dirty="0" smtClean="0"/>
              <a:t>e) las audiencias son privadas y el expediente, reservado.</a:t>
            </a: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423859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</p:spPr>
        <p:txBody>
          <a:bodyPr/>
          <a:lstStyle/>
          <a:p>
            <a:r>
              <a:rPr lang="es-AR" dirty="0" smtClean="0"/>
              <a:t>La </a:t>
            </a:r>
            <a:r>
              <a:rPr lang="es-AR" dirty="0"/>
              <a:t>sentencia que otorga la adopción tiene </a:t>
            </a:r>
            <a:r>
              <a:rPr lang="es-AR" sz="2800" b="1" dirty="0">
                <a:solidFill>
                  <a:srgbClr val="FF0000"/>
                </a:solidFill>
              </a:rPr>
              <a:t>efecto retroactivo a la fecha de la sentencia que otorga la guarda con fines de adopción, </a:t>
            </a:r>
            <a:r>
              <a:rPr lang="es-AR" dirty="0"/>
              <a:t>excepto cuando se trata de la adopción del hijo del cónyuge o conviviente, cuyos efectos se retrotraen a la fecha de promoción de la acción de adopción.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ARTICULO 618.- Efecto temporal de la sentencia.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84" y="4725144"/>
            <a:ext cx="3652474" cy="20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638205"/>
            <a:ext cx="7721226" cy="1008112"/>
          </a:xfrm>
        </p:spPr>
        <p:txBody>
          <a:bodyPr/>
          <a:lstStyle/>
          <a:p>
            <a:pPr algn="r"/>
            <a:r>
              <a:rPr lang="es-AR" dirty="0" smtClean="0"/>
              <a:t>2* PARTE</a:t>
            </a:r>
            <a:r>
              <a:rPr lang="es-AR" dirty="0"/>
              <a:t/>
            </a:r>
            <a:br>
              <a:rPr lang="es-AR" dirty="0"/>
            </a:br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</a:rPr>
              <a:t>“ADOPCION -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82530"/>
            <a:ext cx="2880320" cy="15343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520" y="2132856"/>
            <a:ext cx="8028384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AR" sz="1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DECLARACIÓN JUDICIAL DE LA SITUACIÓN DE ADOPTABILIDAD. </a:t>
            </a:r>
            <a:r>
              <a:rPr lang="es-AR" sz="16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Supuestos. Sujetos del procedimiento. Reglas del procedimiento. Equivalencia.</a:t>
            </a:r>
            <a:endParaRPr lang="es-A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s-AR" sz="1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GUARDA CON FINES DE ADOPCIÓN. </a:t>
            </a:r>
            <a:r>
              <a:rPr lang="es-AR" sz="16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Guarda de hecho. Prohibición. Competencia. Elección del guardador e intervención del organismo administrativo. Sentencia de guarda con fines de adopción.</a:t>
            </a:r>
            <a:endParaRPr lang="es-A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s-AR" sz="1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JUICIO DE ADOPCIÓN.  </a:t>
            </a:r>
            <a:r>
              <a:rPr lang="es-AR" sz="16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Competencia. Inicio del proceso de adopción. Reglas del procedimiento. Efecto temporal de la sentencia.</a:t>
            </a:r>
            <a:endParaRPr lang="es-A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s-AR" sz="1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TIPOS DE ADOPCIÓN. </a:t>
            </a:r>
            <a:r>
              <a:rPr lang="es-AR" sz="16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Disposiciones generales. Enumeración. Concepto. Facultades judiciales. Conversión. Prenombre del adoptado. Adopción plena. Irrevocabilidad. Otros efectos. La adopción plena es irrevocable. Pautas para el otorgamiento de la adopción plena. Apellido.</a:t>
            </a:r>
            <a:endParaRPr lang="es-A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s-AR" sz="1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Adopción simple. </a:t>
            </a:r>
            <a:r>
              <a:rPr lang="es-AR" sz="16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Efectos. Acción de filiación o reconocimiento posterior a la adopción. Revocación.  Adopción de integración. Efectos entre el adoptado y su progenitor de origen. Efectos entre el adoptado y el adoptante. Reglas aplicables. Revocación. Nulidad e inscripción. Nulidades absolutas. Nulidad relativa. Normas supletorias. Inscripción.</a:t>
            </a:r>
            <a:endParaRPr lang="es-A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s-AR" sz="4400" dirty="0" smtClean="0"/>
              <a:t>“SITUACION JUDICIAL DE ADOPTABILIDAD</a:t>
            </a:r>
            <a:endParaRPr lang="es-AR" sz="44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015716" y="188640"/>
            <a:ext cx="5112568" cy="961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000000"/>
                </a:solidFill>
                <a:latin typeface="Gill Sans"/>
              </a:rPr>
              <a:t>CAPITULO 2</a:t>
            </a:r>
            <a:r>
              <a:rPr lang="es-AR" sz="2000" b="1" dirty="0"/>
              <a:t/>
            </a:r>
            <a:br>
              <a:rPr lang="es-AR" sz="2000" b="1" dirty="0"/>
            </a:br>
            <a:r>
              <a:rPr lang="es-AR" sz="2000" b="1" dirty="0" smtClean="0">
                <a:solidFill>
                  <a:srgbClr val="000000"/>
                </a:solidFill>
                <a:latin typeface="Gill Sans"/>
              </a:rPr>
              <a:t>Declaración judicial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350100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/>
              <a:t>se dicta si:</a:t>
            </a:r>
          </a:p>
          <a:p>
            <a:r>
              <a:rPr lang="es-AR" sz="2400" b="1" dirty="0" smtClean="0"/>
              <a:t>a</a:t>
            </a:r>
            <a:r>
              <a:rPr lang="es-AR" sz="2400" b="1" dirty="0"/>
              <a:t>) </a:t>
            </a:r>
            <a:r>
              <a:rPr lang="es-AR" dirty="0"/>
              <a:t>un niño, niña o adolescente </a:t>
            </a:r>
            <a:r>
              <a:rPr lang="es-AR" sz="2400" b="1" dirty="0"/>
              <a:t>no tiene filiación </a:t>
            </a:r>
            <a:r>
              <a:rPr lang="es-AR" dirty="0"/>
              <a:t>establecida o sus padres han fallecido, y se ha agotado la búsqueda de familiares de origen por parte del organismo administrativo competente en un </a:t>
            </a:r>
            <a:r>
              <a:rPr lang="es-AR" sz="2000" b="1" dirty="0">
                <a:solidFill>
                  <a:srgbClr val="FFFF00"/>
                </a:solidFill>
              </a:rPr>
              <a:t>plazo máximo de treinta días,</a:t>
            </a:r>
            <a:r>
              <a:rPr lang="es-AR" dirty="0"/>
              <a:t> prorrogables por un plazo igual sólo por razón fundada;</a:t>
            </a:r>
          </a:p>
          <a:p>
            <a:r>
              <a:rPr lang="es-AR" sz="2400" b="1" dirty="0" smtClean="0"/>
              <a:t>b</a:t>
            </a:r>
            <a:r>
              <a:rPr lang="es-AR" sz="2400" b="1" dirty="0"/>
              <a:t>) </a:t>
            </a:r>
            <a:r>
              <a:rPr lang="es-AR" sz="2000" dirty="0">
                <a:solidFill>
                  <a:srgbClr val="FFFF00"/>
                </a:solidFill>
              </a:rPr>
              <a:t>los padres tomaron la decisión libre e informada de que el niño o niña sea adoptado. Esta manifestación es válida sólo si se produce después de los cuarenta y cinco días de producido el </a:t>
            </a:r>
            <a:r>
              <a:rPr lang="es-AR" sz="2000" dirty="0" smtClean="0">
                <a:solidFill>
                  <a:srgbClr val="FFFF00"/>
                </a:solidFill>
              </a:rPr>
              <a:t>nacimiento.</a:t>
            </a:r>
            <a:endParaRPr lang="es-A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5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7207" y="404664"/>
            <a:ext cx="8568952" cy="1054250"/>
          </a:xfrm>
        </p:spPr>
        <p:txBody>
          <a:bodyPr/>
          <a:lstStyle/>
          <a:p>
            <a:pPr algn="l"/>
            <a:r>
              <a:rPr lang="es-AR" b="1" dirty="0" smtClean="0"/>
              <a:t>Requisitos fundamentales</a:t>
            </a:r>
            <a:endParaRPr lang="es-AR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7187" y="2276872"/>
            <a:ext cx="8928993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AR" dirty="0"/>
              <a:t>c) las medidas excepcionales tendientes a que el niño, niña o adolescente permanezca en su familia de origen o ampliada, no han dado resultado en un plazo máximo de </a:t>
            </a:r>
            <a:r>
              <a:rPr lang="es-AR" sz="3200" b="1" dirty="0">
                <a:solidFill>
                  <a:srgbClr val="00B0F0"/>
                </a:solidFill>
              </a:rPr>
              <a:t>ciento ochenta días. </a:t>
            </a:r>
            <a:r>
              <a:rPr lang="es-AR" dirty="0"/>
              <a:t>Vencido el plazo máximo sin revertirse las causas que motivaron la medida, el organismo administrativo de protección de derechos del niño, niña o adolescente que tomó la decisión debe dictaminar inmediatamente sobre la situación de </a:t>
            </a:r>
            <a:r>
              <a:rPr lang="es-AR" dirty="0" err="1"/>
              <a:t>adoptabilidad</a:t>
            </a:r>
            <a:r>
              <a:rPr lang="es-AR" dirty="0"/>
              <a:t>. </a:t>
            </a:r>
            <a:endParaRPr lang="es-AR" dirty="0" smtClean="0"/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Dicho </a:t>
            </a:r>
            <a:r>
              <a:rPr lang="es-AR" dirty="0"/>
              <a:t>dictamen se debe comunicar al juez interviniente dentro del </a:t>
            </a:r>
            <a:r>
              <a:rPr lang="es-AR" sz="2600" b="1" dirty="0">
                <a:solidFill>
                  <a:srgbClr val="00B0F0"/>
                </a:solidFill>
              </a:rPr>
              <a:t>plazo de veinticuatro horas</a:t>
            </a:r>
            <a:r>
              <a:rPr lang="es-AR" sz="2600" b="1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es-AR" sz="2800" dirty="0">
                <a:solidFill>
                  <a:srgbClr val="000000"/>
                </a:solidFill>
                <a:latin typeface="Gill Sans"/>
              </a:rPr>
              <a:t>El juez debe resolver sobre la situación de </a:t>
            </a:r>
            <a:r>
              <a:rPr lang="es-AR" sz="2800" dirty="0" err="1">
                <a:solidFill>
                  <a:srgbClr val="000000"/>
                </a:solidFill>
                <a:latin typeface="Gill Sans"/>
              </a:rPr>
              <a:t>adoptabilidad</a:t>
            </a:r>
            <a:r>
              <a:rPr lang="es-AR" sz="2800" dirty="0">
                <a:solidFill>
                  <a:srgbClr val="000000"/>
                </a:solidFill>
                <a:latin typeface="Gill Sans"/>
              </a:rPr>
              <a:t> en el plazo máximo</a:t>
            </a:r>
            <a:r>
              <a:rPr lang="es-AR" sz="2800" b="1" dirty="0">
                <a:solidFill>
                  <a:srgbClr val="FF0000"/>
                </a:solidFill>
                <a:latin typeface="Gill Sans"/>
              </a:rPr>
              <a:t> de noventa días.</a:t>
            </a:r>
            <a:endParaRPr lang="es-AR" sz="2600" b="1" dirty="0" smtClean="0">
              <a:solidFill>
                <a:srgbClr val="FF0000"/>
              </a:solidFill>
            </a:endParaRPr>
          </a:p>
          <a:p>
            <a:pPr algn="just"/>
            <a:endParaRPr lang="es-AR" sz="2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532" y="1196752"/>
            <a:ext cx="6912768" cy="1800200"/>
          </a:xfrm>
        </p:spPr>
        <p:txBody>
          <a:bodyPr/>
          <a:lstStyle/>
          <a:p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La </a:t>
            </a:r>
            <a:r>
              <a:rPr lang="es-AR" sz="3600" b="1" dirty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declaración judicial de la situación de </a:t>
            </a:r>
            <a:r>
              <a:rPr lang="es-AR" sz="3600" b="1" dirty="0" err="1">
                <a:solidFill>
                  <a:schemeClr val="accent2">
                    <a:lumMod val="75000"/>
                  </a:schemeClr>
                </a:solidFill>
                <a:latin typeface="Gill Sans"/>
              </a:rPr>
              <a:t>adoptabilidad</a:t>
            </a:r>
            <a:r>
              <a:rPr lang="es-AR" sz="3600" b="1" dirty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 </a:t>
            </a:r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/>
            </a:r>
            <a:b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</a:br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NO </a:t>
            </a:r>
            <a:r>
              <a:rPr lang="es-AR" sz="3600" b="1" dirty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puede ser </a:t>
            </a:r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dictada</a:t>
            </a:r>
            <a:endParaRPr lang="es-AR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2738" y="3573016"/>
            <a:ext cx="8513449" cy="2520280"/>
          </a:xfrm>
        </p:spPr>
        <p:txBody>
          <a:bodyPr>
            <a:noAutofit/>
          </a:bodyPr>
          <a:lstStyle/>
          <a:p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si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algún familiar o referente afectivo del niño, niña o adolescente </a:t>
            </a:r>
            <a:r>
              <a:rPr lang="es-AR" sz="2800" b="1" dirty="0">
                <a:solidFill>
                  <a:srgbClr val="FF0000"/>
                </a:solidFill>
                <a:latin typeface="Gill Sans"/>
              </a:rPr>
              <a:t>ofrece asumir su guarda o tutela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y tal pedido es considerado adecuado al </a:t>
            </a:r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interés de este</a:t>
            </a:r>
            <a:endParaRPr lang="es-AR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87824" y="519063"/>
            <a:ext cx="319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  <a:latin typeface="Gill Sans"/>
              </a:rPr>
              <a:t>ARTICULO </a:t>
            </a:r>
            <a:r>
              <a:rPr lang="es-AR" sz="2400" dirty="0" smtClean="0">
                <a:solidFill>
                  <a:srgbClr val="000000"/>
                </a:solidFill>
                <a:latin typeface="Gill Sans"/>
              </a:rPr>
              <a:t>607</a:t>
            </a:r>
            <a:r>
              <a:rPr lang="es-AR" dirty="0" smtClean="0">
                <a:solidFill>
                  <a:srgbClr val="000000"/>
                </a:solidFill>
                <a:latin typeface="Gill Sans"/>
              </a:rPr>
              <a:t> </a:t>
            </a:r>
            <a:r>
              <a:rPr lang="es-AR" sz="2400" dirty="0" smtClean="0">
                <a:solidFill>
                  <a:srgbClr val="000000"/>
                </a:solidFill>
                <a:latin typeface="Gill Sans"/>
              </a:rPr>
              <a:t>CCN</a:t>
            </a:r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850846"/>
            <a:ext cx="3441391" cy="14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832648" cy="648073"/>
          </a:xfrm>
        </p:spPr>
        <p:txBody>
          <a:bodyPr/>
          <a:lstStyle/>
          <a:p>
            <a:pPr algn="l"/>
            <a:r>
              <a:rPr lang="es-AR" sz="2800" dirty="0"/>
              <a:t/>
            </a:r>
            <a:br>
              <a:rPr lang="es-AR" sz="2800" dirty="0"/>
            </a:br>
            <a:r>
              <a:rPr lang="es-AR" sz="3200" dirty="0" smtClean="0">
                <a:solidFill>
                  <a:srgbClr val="000000"/>
                </a:solidFill>
                <a:latin typeface="Gill Sans"/>
              </a:rPr>
              <a:t>EL PROCEDIMIENTO: Sujetos</a:t>
            </a:r>
            <a:endParaRPr lang="es-AR" sz="3600" dirty="0"/>
          </a:p>
        </p:txBody>
      </p:sp>
      <p:sp>
        <p:nvSpPr>
          <p:cNvPr id="6" name="AutoShape 2" descr="CELEBRAMOS! la materialización del logro al respeto a la identidad que han  alcanzado las personas trans en la Ciudad de México. Vamos por más! –  Fundación Arcoíris/M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683568" y="165278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Gill Sans"/>
              </a:rPr>
              <a:t>a) con carácter de parte, del niño, niña o adolescente, si tiene edad y grado de madurez suficiente, quien comparece con asistencia letrada</a:t>
            </a:r>
            <a:endParaRPr lang="es-AR" sz="2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212976"/>
            <a:ext cx="3810000" cy="30241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212976"/>
            <a:ext cx="3816424" cy="30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754713" cy="1910716"/>
          </a:xfrm>
        </p:spPr>
        <p:txBody>
          <a:bodyPr/>
          <a:lstStyle/>
          <a:p>
            <a:r>
              <a:rPr lang="es-AR" sz="4400" dirty="0"/>
              <a:t>ARTICULO </a:t>
            </a:r>
            <a:r>
              <a:rPr lang="es-AR" sz="4400" dirty="0" smtClean="0"/>
              <a:t>608.- </a:t>
            </a:r>
            <a:br>
              <a:rPr lang="es-AR" sz="4400" dirty="0" smtClean="0"/>
            </a:br>
            <a:r>
              <a:rPr lang="es-AR" sz="4400" dirty="0" smtClean="0"/>
              <a:t>con carácter de partes: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80920" cy="1500187"/>
          </a:xfrm>
        </p:spPr>
        <p:txBody>
          <a:bodyPr>
            <a:noAutofit/>
          </a:bodyPr>
          <a:lstStyle/>
          <a:p>
            <a:pPr algn="l"/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sz="2800" dirty="0">
                <a:solidFill>
                  <a:srgbClr val="C00000"/>
                </a:solidFill>
              </a:rPr>
              <a:t>b) </a:t>
            </a:r>
            <a:r>
              <a:rPr lang="es-AR" dirty="0"/>
              <a:t>con carácter de parte, de los padres u otros representantes legales del niño, niña o adolescentes</a:t>
            </a:r>
            <a:r>
              <a:rPr lang="es-AR" dirty="0" smtClean="0"/>
              <a:t>;</a:t>
            </a:r>
          </a:p>
          <a:p>
            <a:pPr algn="l"/>
            <a:endParaRPr lang="es-AR" dirty="0" smtClean="0"/>
          </a:p>
          <a:p>
            <a:pPr algn="l"/>
            <a:r>
              <a:rPr lang="es-AR" sz="2800" dirty="0" smtClean="0">
                <a:solidFill>
                  <a:srgbClr val="C00000"/>
                </a:solidFill>
              </a:rPr>
              <a:t>c</a:t>
            </a:r>
            <a:r>
              <a:rPr lang="es-AR" sz="2800" dirty="0">
                <a:solidFill>
                  <a:srgbClr val="C00000"/>
                </a:solidFill>
              </a:rPr>
              <a:t>) </a:t>
            </a:r>
            <a:r>
              <a:rPr lang="es-AR" dirty="0"/>
              <a:t>del organismo administrativo que participó en la etapa extrajudicial</a:t>
            </a:r>
            <a:r>
              <a:rPr lang="es-AR" dirty="0" smtClean="0"/>
              <a:t>;</a:t>
            </a:r>
          </a:p>
          <a:p>
            <a:pPr algn="l"/>
            <a:endParaRPr lang="es-AR" dirty="0"/>
          </a:p>
          <a:p>
            <a:pPr algn="l"/>
            <a:r>
              <a:rPr lang="es-AR" sz="2400" b="1" dirty="0" smtClean="0">
                <a:solidFill>
                  <a:srgbClr val="C00000"/>
                </a:solidFill>
              </a:rPr>
              <a:t>d</a:t>
            </a:r>
            <a:r>
              <a:rPr lang="es-AR" sz="2400" b="1" dirty="0">
                <a:solidFill>
                  <a:srgbClr val="C00000"/>
                </a:solidFill>
              </a:rPr>
              <a:t>) </a:t>
            </a:r>
            <a:r>
              <a:rPr lang="es-AR" dirty="0"/>
              <a:t>del Ministerio Público</a:t>
            </a:r>
            <a:r>
              <a:rPr lang="es-AR" dirty="0" smtClean="0"/>
              <a:t>.</a:t>
            </a:r>
          </a:p>
          <a:p>
            <a:pPr algn="l"/>
            <a:endParaRPr lang="es-AR" dirty="0"/>
          </a:p>
          <a:p>
            <a:r>
              <a:rPr lang="es-AR" sz="2400" b="1" dirty="0" smtClean="0">
                <a:solidFill>
                  <a:srgbClr val="C00000"/>
                </a:solidFill>
              </a:rPr>
              <a:t>El </a:t>
            </a:r>
            <a:r>
              <a:rPr lang="es-AR" sz="2400" b="1" dirty="0">
                <a:solidFill>
                  <a:srgbClr val="C00000"/>
                </a:solidFill>
              </a:rPr>
              <a:t>juez también puede escuchar a los parientes y otros referentes afectivos.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689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>
            <a:spLocks noGrp="1"/>
          </p:cNvSpPr>
          <p:nvPr>
            <p:ph type="title"/>
          </p:nvPr>
        </p:nvSpPr>
        <p:spPr>
          <a:xfrm>
            <a:off x="683568" y="298554"/>
            <a:ext cx="8280920" cy="1910716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/>
              <a:t>Reglas del procedimiento</a:t>
            </a:r>
            <a:r>
              <a:rPr lang="es-AR" sz="2300" dirty="0"/>
              <a:t/>
            </a:r>
            <a:br>
              <a:rPr lang="es-AR" sz="2300" dirty="0"/>
            </a:br>
            <a:r>
              <a:rPr lang="es-AR" sz="2300" dirty="0"/>
              <a:t/>
            </a:r>
            <a:br>
              <a:rPr lang="es-AR" sz="2300" dirty="0"/>
            </a:b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395536" y="2795349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FF0000"/>
                </a:solidFill>
              </a:rPr>
              <a:t>a) </a:t>
            </a:r>
            <a:r>
              <a:rPr lang="es-AR" sz="2000" dirty="0"/>
              <a:t>tramita ante el juez que ejerció el control de legalidad de las medidas excepcionales;</a:t>
            </a:r>
          </a:p>
          <a:p>
            <a:endParaRPr lang="es-AR" sz="2000" dirty="0"/>
          </a:p>
          <a:p>
            <a:r>
              <a:rPr lang="es-AR" sz="2000" b="1" dirty="0">
                <a:solidFill>
                  <a:srgbClr val="FF0000"/>
                </a:solidFill>
              </a:rPr>
              <a:t>b) </a:t>
            </a:r>
            <a:r>
              <a:rPr lang="es-AR" sz="2000" dirty="0"/>
              <a:t>es obligatoria la entrevista personal del juez con los padres, si existen, y con el niño, niña o adolescente cuya situación de </a:t>
            </a:r>
            <a:r>
              <a:rPr lang="es-AR" sz="2000" dirty="0" err="1"/>
              <a:t>adoptabilidad</a:t>
            </a:r>
            <a:r>
              <a:rPr lang="es-AR" sz="2000" dirty="0"/>
              <a:t> se tramita;</a:t>
            </a:r>
          </a:p>
          <a:p>
            <a:r>
              <a:rPr lang="es-AR" sz="2000" b="1" dirty="0" smtClean="0">
                <a:solidFill>
                  <a:srgbClr val="FF0000"/>
                </a:solidFill>
              </a:rPr>
              <a:t>c</a:t>
            </a:r>
            <a:r>
              <a:rPr lang="es-AR" sz="2000" b="1" dirty="0">
                <a:solidFill>
                  <a:srgbClr val="FF0000"/>
                </a:solidFill>
              </a:rPr>
              <a:t>) </a:t>
            </a:r>
            <a:r>
              <a:rPr lang="es-AR" sz="2000" dirty="0"/>
              <a:t>la sentencia debe disponer que se remitan al juez interviniente en un plazo no mayor </a:t>
            </a:r>
            <a:r>
              <a:rPr lang="es-AR" sz="2400" b="1" dirty="0">
                <a:solidFill>
                  <a:srgbClr val="FF0000"/>
                </a:solidFill>
              </a:rPr>
              <a:t>a los diez días </a:t>
            </a:r>
            <a:r>
              <a:rPr lang="es-AR" sz="2000" dirty="0"/>
              <a:t>el o los legajos seleccionados por el registro de adoptantes y el organismo administrativo que corresponda, a los fines de proceder a dar inicio en forma inmediata al proceso de guarda con fines de adopción.</a:t>
            </a:r>
          </a:p>
          <a:p>
            <a:endParaRPr lang="es-AR" dirty="0"/>
          </a:p>
        </p:txBody>
      </p:sp>
      <p:pic>
        <p:nvPicPr>
          <p:cNvPr id="1026" name="Picture 2" descr="3_Procedimientos de Adopción en el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3912"/>
            <a:ext cx="2047875" cy="15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53912"/>
            <a:ext cx="3188990" cy="15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5349" y="2204864"/>
            <a:ext cx="6777318" cy="1731982"/>
          </a:xfrm>
        </p:spPr>
        <p:txBody>
          <a:bodyPr/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</a:rPr>
              <a:t>Capitulo 3</a:t>
            </a:r>
            <a:r>
              <a:rPr lang="es-AR" dirty="0"/>
              <a:t/>
            </a:r>
            <a:br>
              <a:rPr lang="es-AR" dirty="0"/>
            </a:br>
            <a:r>
              <a:rPr lang="es-AR" dirty="0"/>
              <a:t>Guarda con fines de adopción</a:t>
            </a:r>
            <a:br>
              <a:rPr lang="es-AR" dirty="0"/>
            </a:b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24783"/>
            <a:ext cx="4608512" cy="26642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2454" y="715447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Capitulo 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935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971</Words>
  <Application>Microsoft Office PowerPoint</Application>
  <PresentationFormat>Presentación en pantalla (4:3)</PresentationFormat>
  <Paragraphs>67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Book Antiqua</vt:lpstr>
      <vt:lpstr>Calibri</vt:lpstr>
      <vt:lpstr>Cambria</vt:lpstr>
      <vt:lpstr>Gill Sans</vt:lpstr>
      <vt:lpstr>Times New Roman</vt:lpstr>
      <vt:lpstr>Wingdings</vt:lpstr>
      <vt:lpstr>Cartoné</vt:lpstr>
      <vt:lpstr>Adyacencia</vt:lpstr>
      <vt:lpstr>1_Cartoné</vt:lpstr>
      <vt:lpstr>7_Cartoné</vt:lpstr>
      <vt:lpstr>“ADOPCION”</vt:lpstr>
      <vt:lpstr>2* PARTE “ADOPCION -</vt:lpstr>
      <vt:lpstr>“SITUACION JUDICIAL DE ADOPTABILIDAD</vt:lpstr>
      <vt:lpstr>Requisitos fundamentales</vt:lpstr>
      <vt:lpstr>La declaración judicial de la situación de adoptabilidad  NO puede ser dictada</vt:lpstr>
      <vt:lpstr> EL PROCEDIMIENTO: Sujetos</vt:lpstr>
      <vt:lpstr>ARTICULO 608.-  con carácter de partes:</vt:lpstr>
      <vt:lpstr>Reglas del procedimiento  </vt:lpstr>
      <vt:lpstr> Capitulo 3 Guarda con fines de adopción </vt:lpstr>
      <vt:lpstr>ARTICULO 611.- Guarda de hecho Prohibición. </vt:lpstr>
      <vt:lpstr>Presentación de PowerPoint</vt:lpstr>
      <vt:lpstr>COMPETENCIA DEL JUEZ INTERVINIENTE</vt:lpstr>
      <vt:lpstr>ARTICULO 613.- Elección del guardador </vt:lpstr>
      <vt:lpstr>El juez debe citar al niño/a </vt:lpstr>
      <vt:lpstr>El juez dicta la sentencia de guarda con fines de adopción.</vt:lpstr>
      <vt:lpstr>CAPITULO 4 JUICIO DE ADOPCIÓN</vt:lpstr>
      <vt:lpstr>Reglas del procedimiento</vt:lpstr>
      <vt:lpstr>ARTICULO 618.- Efecto temporal de la sentencia.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tratos</dc:title>
  <dc:creator>Rosana</dc:creator>
  <cp:lastModifiedBy>user</cp:lastModifiedBy>
  <cp:revision>129</cp:revision>
  <dcterms:created xsi:type="dcterms:W3CDTF">2015-05-02T21:56:38Z</dcterms:created>
  <dcterms:modified xsi:type="dcterms:W3CDTF">2021-10-13T14:35:55Z</dcterms:modified>
</cp:coreProperties>
</file>